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handoutMasterIdLst>
    <p:handoutMasterId r:id="rId54"/>
  </p:handoutMasterIdLst>
  <p:sldIdLst>
    <p:sldId id="257" r:id="rId5"/>
    <p:sldId id="269" r:id="rId6"/>
    <p:sldId id="270" r:id="rId7"/>
    <p:sldId id="297" r:id="rId8"/>
    <p:sldId id="298" r:id="rId9"/>
    <p:sldId id="299" r:id="rId10"/>
    <p:sldId id="260" r:id="rId11"/>
    <p:sldId id="285" r:id="rId12"/>
    <p:sldId id="271" r:id="rId13"/>
    <p:sldId id="286" r:id="rId14"/>
    <p:sldId id="289" r:id="rId15"/>
    <p:sldId id="290" r:id="rId16"/>
    <p:sldId id="291" r:id="rId17"/>
    <p:sldId id="272" r:id="rId18"/>
    <p:sldId id="273" r:id="rId19"/>
    <p:sldId id="275" r:id="rId20"/>
    <p:sldId id="292" r:id="rId21"/>
    <p:sldId id="293" r:id="rId22"/>
    <p:sldId id="276" r:id="rId23"/>
    <p:sldId id="314" r:id="rId24"/>
    <p:sldId id="315" r:id="rId25"/>
    <p:sldId id="316" r:id="rId26"/>
    <p:sldId id="277" r:id="rId27"/>
    <p:sldId id="311" r:id="rId28"/>
    <p:sldId id="312" r:id="rId29"/>
    <p:sldId id="313" r:id="rId30"/>
    <p:sldId id="295" r:id="rId31"/>
    <p:sldId id="296" r:id="rId32"/>
    <p:sldId id="300" r:id="rId33"/>
    <p:sldId id="301" r:id="rId34"/>
    <p:sldId id="302" r:id="rId35"/>
    <p:sldId id="303" r:id="rId36"/>
    <p:sldId id="304" r:id="rId37"/>
    <p:sldId id="305" r:id="rId38"/>
    <p:sldId id="306" r:id="rId39"/>
    <p:sldId id="307" r:id="rId40"/>
    <p:sldId id="308" r:id="rId41"/>
    <p:sldId id="309" r:id="rId42"/>
    <p:sldId id="310" r:id="rId43"/>
    <p:sldId id="278" r:id="rId44"/>
    <p:sldId id="294" r:id="rId45"/>
    <p:sldId id="279" r:id="rId46"/>
    <p:sldId id="280" r:id="rId47"/>
    <p:sldId id="281" r:id="rId48"/>
    <p:sldId id="282" r:id="rId49"/>
    <p:sldId id="283" r:id="rId50"/>
    <p:sldId id="284" r:id="rId51"/>
    <p:sldId id="26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84059-E092-4FD2-BF11-8E4E0603E2F0}" v="369" dt="2025-01-06T08:10:55.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1/7/2025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1/7/2025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1/7/2025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1/7/2025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1/7/2025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ĐỀ TÀI: HỆ THỐNG QUẢN LÍ THƯ VIỆN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607992"/>
            <a:ext cx="7342482" cy="2335608"/>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a:t>GVHD: PGS, TS. Lê </a:t>
            </a:r>
            <a:r>
              <a:rPr lang="en-US" sz="2400" b="0" err="1"/>
              <a:t>Đức</a:t>
            </a:r>
            <a:r>
              <a:rPr lang="en-US" sz="2400" b="0"/>
              <a:t> </a:t>
            </a:r>
            <a:r>
              <a:rPr lang="en-US" sz="2400" b="0" err="1"/>
              <a:t>Hậu</a:t>
            </a:r>
            <a:endParaRPr lang="en-US" sz="2400" b="0"/>
          </a:p>
          <a:p>
            <a:endParaRPr lang="en-US" sz="2400" b="0"/>
          </a:p>
          <a:p>
            <a:r>
              <a:rPr lang="en-US" sz="2400" b="0" err="1"/>
              <a:t>Nhóm</a:t>
            </a:r>
            <a:r>
              <a:rPr lang="en-US" sz="2400" b="0"/>
              <a:t> </a:t>
            </a:r>
            <a:r>
              <a:rPr lang="en-US" sz="2400" b="0" err="1"/>
              <a:t>sinh</a:t>
            </a:r>
            <a:r>
              <a:rPr lang="en-US" sz="2400" b="0"/>
              <a:t> </a:t>
            </a:r>
            <a:r>
              <a:rPr lang="en-US" sz="2400" b="0" err="1"/>
              <a:t>viên</a:t>
            </a:r>
            <a:r>
              <a:rPr lang="en-US" sz="2400" b="0"/>
              <a:t> </a:t>
            </a:r>
            <a:r>
              <a:rPr lang="en-US" sz="2400" b="0" err="1"/>
              <a:t>thực</a:t>
            </a:r>
            <a:r>
              <a:rPr lang="en-US" sz="2400" b="0"/>
              <a:t> </a:t>
            </a:r>
            <a:r>
              <a:rPr lang="en-US" sz="2400" b="0" err="1"/>
              <a:t>hiện</a:t>
            </a:r>
            <a:r>
              <a:rPr lang="en-US" sz="2400" b="0"/>
              <a:t>:</a:t>
            </a:r>
          </a:p>
          <a:p>
            <a:pPr marL="457200" indent="-457200">
              <a:buFont typeface="Arial" panose="020B0604020202020204" pitchFamily="34" charset="0"/>
              <a:buChar char="•"/>
            </a:pPr>
            <a:r>
              <a:rPr lang="en-US" sz="2400" b="0" err="1"/>
              <a:t>Phạm</a:t>
            </a:r>
            <a:r>
              <a:rPr lang="en-US" sz="2400" b="0"/>
              <a:t> </a:t>
            </a:r>
            <a:r>
              <a:rPr lang="en-US" sz="2400" b="0" err="1"/>
              <a:t>Trần</a:t>
            </a:r>
            <a:r>
              <a:rPr lang="en-US" sz="2400" b="0"/>
              <a:t> </a:t>
            </a:r>
            <a:r>
              <a:rPr lang="en-US" sz="2400" b="0" err="1"/>
              <a:t>Nguyên</a:t>
            </a:r>
            <a:r>
              <a:rPr lang="en-US" sz="2400" b="0"/>
              <a:t> </a:t>
            </a:r>
            <a:r>
              <a:rPr lang="en-US" sz="2400" b="0" err="1"/>
              <a:t>Phú</a:t>
            </a:r>
            <a:r>
              <a:rPr lang="en-US" sz="2400" b="0"/>
              <a:t> – 20226120</a:t>
            </a:r>
          </a:p>
          <a:p>
            <a:pPr marL="457200" indent="-457200">
              <a:buFont typeface="Arial" panose="020B0604020202020204" pitchFamily="34" charset="0"/>
              <a:buChar char="•"/>
            </a:pPr>
            <a:r>
              <a:rPr lang="en-US" sz="2400" b="0" err="1"/>
              <a:t>Đào</a:t>
            </a:r>
            <a:r>
              <a:rPr lang="en-US" sz="2400" b="0"/>
              <a:t> </a:t>
            </a:r>
            <a:r>
              <a:rPr lang="en-US" sz="2400" b="0" err="1"/>
              <a:t>Ngọc</a:t>
            </a:r>
            <a:r>
              <a:rPr lang="en-US" sz="2400" b="0"/>
              <a:t> Quang – 20226122</a:t>
            </a:r>
          </a:p>
          <a:p>
            <a:pPr marL="457200" indent="-457200">
              <a:buFont typeface="Arial" panose="020B0604020202020204" pitchFamily="34" charset="0"/>
              <a:buChar char="•"/>
            </a:pPr>
            <a:r>
              <a:rPr lang="en-US" sz="2400" b="0" err="1"/>
              <a:t>Đỗ</a:t>
            </a:r>
            <a:r>
              <a:rPr lang="en-US" sz="2400" b="0"/>
              <a:t> Quang </a:t>
            </a:r>
            <a:r>
              <a:rPr lang="en-US" sz="2400" b="0" err="1"/>
              <a:t>Bắc</a:t>
            </a:r>
            <a:r>
              <a:rPr lang="en-US" sz="2400" b="0"/>
              <a:t> </a:t>
            </a:r>
            <a:r>
              <a:rPr lang="en-US" sz="2400" b="0" err="1"/>
              <a:t>Kỳ</a:t>
            </a:r>
            <a:r>
              <a:rPr lang="en-US" sz="2400" b="0"/>
              <a:t> – 20226111 </a:t>
            </a:r>
          </a:p>
          <a:p>
            <a:pPr marL="457200" indent="-457200">
              <a:buFont typeface="Arial" panose="020B0604020202020204" pitchFamily="34" charset="0"/>
              <a:buChar char="•"/>
            </a:pPr>
            <a:r>
              <a:rPr lang="en-US" sz="2400" b="0" err="1"/>
              <a:t>Nguyễn</a:t>
            </a:r>
            <a:r>
              <a:rPr lang="en-US" sz="2400" b="0"/>
              <a:t> Minh </a:t>
            </a:r>
            <a:r>
              <a:rPr lang="en-US" sz="2400" b="0" err="1"/>
              <a:t>Tuấn</a:t>
            </a:r>
            <a:r>
              <a:rPr lang="en-US" sz="2400" b="0"/>
              <a:t> – 20226095</a:t>
            </a:r>
          </a:p>
          <a:p>
            <a:endParaRPr lang="en-US" sz="2400" b="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2E8264-0A1E-2601-BC92-4BA3CDFE821C}"/>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407C068E-5042-48D2-11EC-91BCFF90239C}"/>
              </a:ext>
            </a:extLst>
          </p:cNvPr>
          <p:cNvSpPr>
            <a:spLocks noGrp="1"/>
          </p:cNvSpPr>
          <p:nvPr>
            <p:ph type="title"/>
          </p:nvPr>
        </p:nvSpPr>
        <p:spPr/>
        <p:txBody>
          <a:bodyPr/>
          <a:lstStyle/>
          <a:p>
            <a:r>
              <a:rPr lang="en-US"/>
              <a:t>2.1. </a:t>
            </a:r>
            <a:r>
              <a:rPr lang="en-US" err="1"/>
              <a:t>Biểu</a:t>
            </a:r>
            <a:r>
              <a:rPr lang="en-US"/>
              <a:t> </a:t>
            </a:r>
            <a:r>
              <a:rPr lang="en-US" err="1"/>
              <a:t>đồ</a:t>
            </a:r>
            <a:r>
              <a:rPr lang="en-US"/>
              <a:t> use case </a:t>
            </a:r>
            <a:r>
              <a:rPr lang="en-US" err="1"/>
              <a:t>tổng</a:t>
            </a:r>
            <a:r>
              <a:rPr lang="en-US"/>
              <a:t> </a:t>
            </a:r>
            <a:r>
              <a:rPr lang="en-US" err="1"/>
              <a:t>quan</a:t>
            </a:r>
            <a:endParaRPr lang="en-US"/>
          </a:p>
        </p:txBody>
      </p:sp>
      <p:sp>
        <p:nvSpPr>
          <p:cNvPr id="4" name="Content Placeholder 3">
            <a:extLst>
              <a:ext uri="{FF2B5EF4-FFF2-40B4-BE49-F238E27FC236}">
                <a16:creationId xmlns:a16="http://schemas.microsoft.com/office/drawing/2014/main" id="{634909F6-9BF1-0271-89B6-7638793E24BD}"/>
              </a:ext>
            </a:extLst>
          </p:cNvPr>
          <p:cNvSpPr>
            <a:spLocks noGrp="1"/>
          </p:cNvSpPr>
          <p:nvPr>
            <p:ph sz="quarter" idx="13"/>
          </p:nvPr>
        </p:nvSpPr>
        <p:spPr/>
        <p:txBody>
          <a:bodyPr/>
          <a:lstStyle/>
          <a:p>
            <a:pPr marL="0" indent="0">
              <a:buNone/>
            </a:pPr>
            <a:endParaRPr lang="en-US"/>
          </a:p>
        </p:txBody>
      </p:sp>
      <p:pic>
        <p:nvPicPr>
          <p:cNvPr id="5" name="Picture 4">
            <a:extLst>
              <a:ext uri="{FF2B5EF4-FFF2-40B4-BE49-F238E27FC236}">
                <a16:creationId xmlns:a16="http://schemas.microsoft.com/office/drawing/2014/main" id="{C2172C4A-32BB-2983-0322-3FC1542FC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2702"/>
            <a:ext cx="3930161" cy="4281408"/>
          </a:xfrm>
          <a:prstGeom prst="rect">
            <a:avLst/>
          </a:prstGeom>
        </p:spPr>
      </p:pic>
      <p:pic>
        <p:nvPicPr>
          <p:cNvPr id="6" name="Picture 5">
            <a:extLst>
              <a:ext uri="{FF2B5EF4-FFF2-40B4-BE49-F238E27FC236}">
                <a16:creationId xmlns:a16="http://schemas.microsoft.com/office/drawing/2014/main" id="{417E57CD-0CEE-CE52-2F92-D4AA1B1B7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0161" y="1372703"/>
            <a:ext cx="3823033" cy="4281408"/>
          </a:xfrm>
          <a:prstGeom prst="rect">
            <a:avLst/>
          </a:prstGeom>
        </p:spPr>
      </p:pic>
      <p:pic>
        <p:nvPicPr>
          <p:cNvPr id="8" name="Picture 7">
            <a:extLst>
              <a:ext uri="{FF2B5EF4-FFF2-40B4-BE49-F238E27FC236}">
                <a16:creationId xmlns:a16="http://schemas.microsoft.com/office/drawing/2014/main" id="{11EEE59C-D6AD-681E-830A-C5AE7A104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3194" y="1775959"/>
            <a:ext cx="4338271" cy="3878151"/>
          </a:xfrm>
          <a:prstGeom prst="rect">
            <a:avLst/>
          </a:prstGeom>
        </p:spPr>
      </p:pic>
    </p:spTree>
    <p:extLst>
      <p:ext uri="{BB962C8B-B14F-4D97-AF65-F5344CB8AC3E}">
        <p14:creationId xmlns:p14="http://schemas.microsoft.com/office/powerpoint/2010/main" val="238804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8D571-7250-334A-8736-6BB2AF508E88}"/>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4C75E875-B619-B099-CC50-E10F4A6A86DE}"/>
              </a:ext>
            </a:extLst>
          </p:cNvPr>
          <p:cNvSpPr>
            <a:spLocks noGrp="1"/>
          </p:cNvSpPr>
          <p:nvPr>
            <p:ph type="title"/>
          </p:nvPr>
        </p:nvSpPr>
        <p:spPr/>
        <p:txBody>
          <a:bodyPr/>
          <a:lstStyle/>
          <a:p>
            <a:r>
              <a:rPr lang="en-US"/>
              <a:t>2.2. </a:t>
            </a:r>
            <a:r>
              <a:rPr lang="en-US" err="1"/>
              <a:t>Biểu</a:t>
            </a:r>
            <a:r>
              <a:rPr lang="en-US"/>
              <a:t> </a:t>
            </a:r>
            <a:r>
              <a:rPr lang="en-US" err="1"/>
              <a:t>đồ</a:t>
            </a:r>
            <a:r>
              <a:rPr lang="en-US"/>
              <a:t> use case </a:t>
            </a:r>
            <a:r>
              <a:rPr lang="en-US" err="1"/>
              <a:t>phân</a:t>
            </a:r>
            <a:r>
              <a:rPr lang="en-US"/>
              <a:t> </a:t>
            </a:r>
            <a:r>
              <a:rPr lang="en-US" err="1"/>
              <a:t>rã</a:t>
            </a:r>
            <a:r>
              <a:rPr lang="en-US"/>
              <a:t> </a:t>
            </a:r>
            <a:r>
              <a:rPr lang="en-US" err="1"/>
              <a:t>mức</a:t>
            </a:r>
            <a:r>
              <a:rPr lang="en-US"/>
              <a:t> 2</a:t>
            </a:r>
          </a:p>
        </p:txBody>
      </p:sp>
      <p:sp>
        <p:nvSpPr>
          <p:cNvPr id="4" name="Content Placeholder 3">
            <a:extLst>
              <a:ext uri="{FF2B5EF4-FFF2-40B4-BE49-F238E27FC236}">
                <a16:creationId xmlns:a16="http://schemas.microsoft.com/office/drawing/2014/main" id="{097A10CF-A11E-F436-5EAC-B034387F089A}"/>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DC15DB12-D457-6BD2-78CA-3137BFE60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960" y="646450"/>
            <a:ext cx="7498080" cy="6211550"/>
          </a:xfrm>
          <a:prstGeom prst="rect">
            <a:avLst/>
          </a:prstGeom>
        </p:spPr>
      </p:pic>
    </p:spTree>
    <p:extLst>
      <p:ext uri="{BB962C8B-B14F-4D97-AF65-F5344CB8AC3E}">
        <p14:creationId xmlns:p14="http://schemas.microsoft.com/office/powerpoint/2010/main" val="10209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110F51-F66C-7B95-DCB9-3F30F79B8C82}"/>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BB44DA88-3BEA-FE5D-2E01-AFA37F0AA5A9}"/>
              </a:ext>
            </a:extLst>
          </p:cNvPr>
          <p:cNvSpPr>
            <a:spLocks noGrp="1"/>
          </p:cNvSpPr>
          <p:nvPr>
            <p:ph type="title"/>
          </p:nvPr>
        </p:nvSpPr>
        <p:spPr/>
        <p:txBody>
          <a:bodyPr/>
          <a:lstStyle/>
          <a:p>
            <a:r>
              <a:rPr lang="en-US"/>
              <a:t>2.2. </a:t>
            </a:r>
            <a:r>
              <a:rPr lang="en-US" err="1"/>
              <a:t>Biểu</a:t>
            </a:r>
            <a:r>
              <a:rPr lang="en-US"/>
              <a:t> </a:t>
            </a:r>
            <a:r>
              <a:rPr lang="en-US" err="1"/>
              <a:t>đồ</a:t>
            </a:r>
            <a:r>
              <a:rPr lang="en-US"/>
              <a:t> use case </a:t>
            </a:r>
            <a:r>
              <a:rPr lang="en-US" err="1"/>
              <a:t>phân</a:t>
            </a:r>
            <a:r>
              <a:rPr lang="en-US"/>
              <a:t> </a:t>
            </a:r>
            <a:r>
              <a:rPr lang="en-US" err="1"/>
              <a:t>rã</a:t>
            </a:r>
            <a:r>
              <a:rPr lang="en-US"/>
              <a:t> </a:t>
            </a:r>
            <a:r>
              <a:rPr lang="en-US" err="1"/>
              <a:t>mức</a:t>
            </a:r>
            <a:r>
              <a:rPr lang="en-US"/>
              <a:t> 2</a:t>
            </a:r>
          </a:p>
        </p:txBody>
      </p:sp>
      <p:sp>
        <p:nvSpPr>
          <p:cNvPr id="4" name="Content Placeholder 3">
            <a:extLst>
              <a:ext uri="{FF2B5EF4-FFF2-40B4-BE49-F238E27FC236}">
                <a16:creationId xmlns:a16="http://schemas.microsoft.com/office/drawing/2014/main" id="{EEBA7C40-E151-9BC1-F3FA-42219BF25C5E}"/>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DE602A2C-22A0-4ADE-0537-BAE678C50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5" y="890032"/>
            <a:ext cx="10741125" cy="5077936"/>
          </a:xfrm>
          <a:prstGeom prst="rect">
            <a:avLst/>
          </a:prstGeom>
        </p:spPr>
      </p:pic>
    </p:spTree>
    <p:extLst>
      <p:ext uri="{BB962C8B-B14F-4D97-AF65-F5344CB8AC3E}">
        <p14:creationId xmlns:p14="http://schemas.microsoft.com/office/powerpoint/2010/main" val="290625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E98BF-FDB1-3B54-D46D-735C55896CBD}"/>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4855D358-1948-61F1-3053-62460BB2D1B8}"/>
              </a:ext>
            </a:extLst>
          </p:cNvPr>
          <p:cNvSpPr>
            <a:spLocks noGrp="1"/>
          </p:cNvSpPr>
          <p:nvPr>
            <p:ph type="title"/>
          </p:nvPr>
        </p:nvSpPr>
        <p:spPr/>
        <p:txBody>
          <a:bodyPr/>
          <a:lstStyle/>
          <a:p>
            <a:r>
              <a:rPr lang="en-US"/>
              <a:t>2.2. </a:t>
            </a:r>
            <a:r>
              <a:rPr lang="en-US" err="1"/>
              <a:t>Biểu</a:t>
            </a:r>
            <a:r>
              <a:rPr lang="en-US"/>
              <a:t> </a:t>
            </a:r>
            <a:r>
              <a:rPr lang="en-US" err="1"/>
              <a:t>đồ</a:t>
            </a:r>
            <a:r>
              <a:rPr lang="en-US"/>
              <a:t> use case </a:t>
            </a:r>
            <a:r>
              <a:rPr lang="en-US" err="1"/>
              <a:t>phân</a:t>
            </a:r>
            <a:r>
              <a:rPr lang="en-US"/>
              <a:t> </a:t>
            </a:r>
            <a:r>
              <a:rPr lang="en-US" err="1"/>
              <a:t>rã</a:t>
            </a:r>
            <a:r>
              <a:rPr lang="en-US"/>
              <a:t> </a:t>
            </a:r>
            <a:r>
              <a:rPr lang="en-US" err="1"/>
              <a:t>mức</a:t>
            </a:r>
            <a:r>
              <a:rPr lang="en-US"/>
              <a:t> 2</a:t>
            </a:r>
          </a:p>
        </p:txBody>
      </p:sp>
      <p:sp>
        <p:nvSpPr>
          <p:cNvPr id="4" name="Content Placeholder 3">
            <a:extLst>
              <a:ext uri="{FF2B5EF4-FFF2-40B4-BE49-F238E27FC236}">
                <a16:creationId xmlns:a16="http://schemas.microsoft.com/office/drawing/2014/main" id="{FC0B52F3-7771-2719-BBCA-982FE95176F4}"/>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25D035D2-CD02-DBA4-9131-DD1A4B384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327" y="1051064"/>
            <a:ext cx="10193180" cy="4916903"/>
          </a:xfrm>
          <a:prstGeom prst="rect">
            <a:avLst/>
          </a:prstGeom>
        </p:spPr>
      </p:pic>
    </p:spTree>
    <p:extLst>
      <p:ext uri="{BB962C8B-B14F-4D97-AF65-F5344CB8AC3E}">
        <p14:creationId xmlns:p14="http://schemas.microsoft.com/office/powerpoint/2010/main" val="1319715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0153A-A1B2-85C7-C2A7-649DDC366D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C77B55-E584-0041-90C2-F309C3AF4C7F}"/>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4" name="Title 3">
            <a:extLst>
              <a:ext uri="{FF2B5EF4-FFF2-40B4-BE49-F238E27FC236}">
                <a16:creationId xmlns:a16="http://schemas.microsoft.com/office/drawing/2014/main" id="{BA33713A-01C4-F66D-A5EF-4EDF95C75275}"/>
              </a:ext>
            </a:extLst>
          </p:cNvPr>
          <p:cNvSpPr>
            <a:spLocks noGrp="1"/>
          </p:cNvSpPr>
          <p:nvPr>
            <p:ph type="title"/>
          </p:nvPr>
        </p:nvSpPr>
        <p:spPr>
          <a:xfrm>
            <a:off x="4508311" y="3072092"/>
            <a:ext cx="7391400" cy="888633"/>
          </a:xfrm>
        </p:spPr>
        <p:txBody>
          <a:bodyPr/>
          <a:lstStyle/>
          <a:p>
            <a:r>
              <a:rPr lang="en-US">
                <a:solidFill>
                  <a:srgbClr val="C02034"/>
                </a:solidFill>
              </a:rPr>
              <a:t>CHƯƠNG 2.</a:t>
            </a:r>
            <a:br>
              <a:rPr lang="en-US">
                <a:solidFill>
                  <a:srgbClr val="C02034"/>
                </a:solidFill>
              </a:rPr>
            </a:br>
            <a:r>
              <a:rPr lang="en-US">
                <a:solidFill>
                  <a:srgbClr val="C02034"/>
                </a:solidFill>
              </a:rPr>
              <a:t>THIẾT KẾ CHƯƠNG TRÌNH</a:t>
            </a:r>
          </a:p>
        </p:txBody>
      </p:sp>
    </p:spTree>
    <p:extLst>
      <p:ext uri="{BB962C8B-B14F-4D97-AF65-F5344CB8AC3E}">
        <p14:creationId xmlns:p14="http://schemas.microsoft.com/office/powerpoint/2010/main" val="2342512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C949BB-4472-97A9-9A6A-E0E34E34E222}"/>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5B6A0133-25A6-5AE6-679A-D845D60717CB}"/>
              </a:ext>
            </a:extLst>
          </p:cNvPr>
          <p:cNvSpPr>
            <a:spLocks noGrp="1"/>
          </p:cNvSpPr>
          <p:nvPr>
            <p:ph type="title"/>
          </p:nvPr>
        </p:nvSpPr>
        <p:spPr/>
        <p:txBody>
          <a:bodyPr/>
          <a:lstStyle/>
          <a:p>
            <a:r>
              <a:rPr lang="en-US"/>
              <a:t>1. </a:t>
            </a:r>
            <a:r>
              <a:rPr lang="en-US" err="1"/>
              <a:t>Thiết</a:t>
            </a:r>
            <a:r>
              <a:rPr lang="en-US"/>
              <a:t> </a:t>
            </a:r>
            <a:r>
              <a:rPr lang="en-US" err="1"/>
              <a:t>kế</a:t>
            </a:r>
            <a:r>
              <a:rPr lang="en-US"/>
              <a:t> </a:t>
            </a:r>
            <a:r>
              <a:rPr lang="en-US" err="1"/>
              <a:t>kiến</a:t>
            </a:r>
            <a:r>
              <a:rPr lang="en-US"/>
              <a:t> </a:t>
            </a:r>
            <a:r>
              <a:rPr lang="en-US" err="1"/>
              <a:t>trúc</a:t>
            </a:r>
            <a:endParaRPr lang="en-US"/>
          </a:p>
        </p:txBody>
      </p:sp>
      <p:pic>
        <p:nvPicPr>
          <p:cNvPr id="6" name="Picture 5">
            <a:extLst>
              <a:ext uri="{FF2B5EF4-FFF2-40B4-BE49-F238E27FC236}">
                <a16:creationId xmlns:a16="http://schemas.microsoft.com/office/drawing/2014/main" id="{5C030391-D969-8116-CBA5-78A536BC0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554" y="670560"/>
            <a:ext cx="8560892" cy="6187440"/>
          </a:xfrm>
          <a:prstGeom prst="rect">
            <a:avLst/>
          </a:prstGeom>
        </p:spPr>
      </p:pic>
    </p:spTree>
    <p:extLst>
      <p:ext uri="{BB962C8B-B14F-4D97-AF65-F5344CB8AC3E}">
        <p14:creationId xmlns:p14="http://schemas.microsoft.com/office/powerpoint/2010/main" val="2096035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DF80F8-F138-9273-FF62-64FDB1AE03A1}"/>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507F6253-8900-297B-A961-E4229F7513B5}"/>
              </a:ext>
            </a:extLst>
          </p:cNvPr>
          <p:cNvSpPr>
            <a:spLocks noGrp="1"/>
          </p:cNvSpPr>
          <p:nvPr>
            <p:ph type="title"/>
          </p:nvPr>
        </p:nvSpPr>
        <p:spPr/>
        <p:txBody>
          <a:bodyPr/>
          <a:lstStyle/>
          <a:p>
            <a:r>
              <a:rPr lang="en-US"/>
              <a:t>2. </a:t>
            </a:r>
            <a:r>
              <a:rPr lang="en-US" err="1"/>
              <a:t>Thiết</a:t>
            </a:r>
            <a:r>
              <a:rPr lang="en-US"/>
              <a:t> </a:t>
            </a:r>
            <a:r>
              <a:rPr lang="en-US" err="1"/>
              <a:t>kế</a:t>
            </a:r>
            <a:r>
              <a:rPr lang="en-US"/>
              <a:t> </a:t>
            </a:r>
            <a:r>
              <a:rPr lang="en-US" err="1"/>
              <a:t>cơ</a:t>
            </a:r>
            <a:r>
              <a:rPr lang="en-US"/>
              <a:t> </a:t>
            </a:r>
            <a:r>
              <a:rPr lang="en-US" err="1"/>
              <a:t>sở</a:t>
            </a:r>
            <a:r>
              <a:rPr lang="en-US"/>
              <a:t> </a:t>
            </a:r>
            <a:r>
              <a:rPr lang="en-US" err="1"/>
              <a:t>dữ</a:t>
            </a:r>
            <a:r>
              <a:rPr lang="en-US"/>
              <a:t> </a:t>
            </a:r>
            <a:r>
              <a:rPr lang="en-US" err="1"/>
              <a:t>liệu</a:t>
            </a:r>
            <a:endParaRPr lang="en-US"/>
          </a:p>
        </p:txBody>
      </p:sp>
      <p:sp>
        <p:nvSpPr>
          <p:cNvPr id="4" name="Content Placeholder 3">
            <a:extLst>
              <a:ext uri="{FF2B5EF4-FFF2-40B4-BE49-F238E27FC236}">
                <a16:creationId xmlns:a16="http://schemas.microsoft.com/office/drawing/2014/main" id="{C594C57C-45B6-4732-C0B1-9AC450FA71B2}"/>
              </a:ext>
            </a:extLst>
          </p:cNvPr>
          <p:cNvSpPr>
            <a:spLocks noGrp="1"/>
          </p:cNvSpPr>
          <p:nvPr>
            <p:ph sz="quarter" idx="13"/>
          </p:nvPr>
        </p:nvSpPr>
        <p:spPr/>
        <p:txBody>
          <a:bodyPr/>
          <a:lstStyle/>
          <a:p>
            <a:r>
              <a:rPr lang="en-US"/>
              <a:t>2.1. </a:t>
            </a:r>
            <a:r>
              <a:rPr lang="en-US" err="1"/>
              <a:t>Sơ</a:t>
            </a:r>
            <a:r>
              <a:rPr lang="en-US"/>
              <a:t> </a:t>
            </a:r>
            <a:r>
              <a:rPr lang="en-US" err="1"/>
              <a:t>đồ</a:t>
            </a:r>
            <a:r>
              <a:rPr lang="en-US"/>
              <a:t> </a:t>
            </a:r>
            <a:r>
              <a:rPr lang="en-US" err="1"/>
              <a:t>thực</a:t>
            </a:r>
            <a:r>
              <a:rPr lang="en-US"/>
              <a:t> </a:t>
            </a:r>
            <a:r>
              <a:rPr lang="en-US" err="1"/>
              <a:t>thể</a:t>
            </a:r>
            <a:r>
              <a:rPr lang="en-US"/>
              <a:t> </a:t>
            </a:r>
            <a:r>
              <a:rPr lang="en-US" err="1"/>
              <a:t>liên</a:t>
            </a:r>
            <a:r>
              <a:rPr lang="en-US"/>
              <a:t> </a:t>
            </a:r>
            <a:r>
              <a:rPr lang="en-US" err="1"/>
              <a:t>kết</a:t>
            </a:r>
            <a:endParaRPr lang="en-US"/>
          </a:p>
          <a:p>
            <a:r>
              <a:rPr lang="en-US"/>
              <a:t>2.2. </a:t>
            </a:r>
            <a:r>
              <a:rPr lang="en-US" err="1"/>
              <a:t>Mô</a:t>
            </a:r>
            <a:r>
              <a:rPr lang="en-US"/>
              <a:t> </a:t>
            </a:r>
            <a:r>
              <a:rPr lang="en-US" err="1"/>
              <a:t>hình</a:t>
            </a:r>
            <a:r>
              <a:rPr lang="en-US"/>
              <a:t> </a:t>
            </a:r>
            <a:r>
              <a:rPr lang="en-US" err="1"/>
              <a:t>dữ</a:t>
            </a:r>
            <a:r>
              <a:rPr lang="en-US"/>
              <a:t> </a:t>
            </a:r>
            <a:r>
              <a:rPr lang="en-US" err="1"/>
              <a:t>liệu</a:t>
            </a:r>
            <a:r>
              <a:rPr lang="en-US"/>
              <a:t> </a:t>
            </a:r>
            <a:r>
              <a:rPr lang="en-US" err="1"/>
              <a:t>quan</a:t>
            </a:r>
            <a:r>
              <a:rPr lang="en-US"/>
              <a:t> </a:t>
            </a:r>
            <a:r>
              <a:rPr lang="en-US" err="1"/>
              <a:t>hệ</a:t>
            </a:r>
            <a:endParaRPr lang="en-US"/>
          </a:p>
        </p:txBody>
      </p:sp>
    </p:spTree>
    <p:extLst>
      <p:ext uri="{BB962C8B-B14F-4D97-AF65-F5344CB8AC3E}">
        <p14:creationId xmlns:p14="http://schemas.microsoft.com/office/powerpoint/2010/main" val="333641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8B09D5-4A69-EC8B-508A-ABF945ABDA5D}"/>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A6C746EC-E8AB-65CF-F612-3E4D72210EBE}"/>
              </a:ext>
            </a:extLst>
          </p:cNvPr>
          <p:cNvSpPr>
            <a:spLocks noGrp="1"/>
          </p:cNvSpPr>
          <p:nvPr>
            <p:ph type="title"/>
          </p:nvPr>
        </p:nvSpPr>
        <p:spPr/>
        <p:txBody>
          <a:bodyPr/>
          <a:lstStyle/>
          <a:p>
            <a:r>
              <a:rPr lang="en-US"/>
              <a:t>2.1. </a:t>
            </a:r>
            <a:r>
              <a:rPr lang="en-US" err="1"/>
              <a:t>Sơ</a:t>
            </a:r>
            <a:r>
              <a:rPr lang="en-US"/>
              <a:t> </a:t>
            </a:r>
            <a:r>
              <a:rPr lang="en-US" err="1"/>
              <a:t>đồ</a:t>
            </a:r>
            <a:r>
              <a:rPr lang="en-US"/>
              <a:t> </a:t>
            </a:r>
            <a:r>
              <a:rPr lang="en-US" err="1"/>
              <a:t>thực</a:t>
            </a:r>
            <a:r>
              <a:rPr lang="en-US"/>
              <a:t> </a:t>
            </a:r>
            <a:r>
              <a:rPr lang="en-US" err="1"/>
              <a:t>thể</a:t>
            </a:r>
            <a:r>
              <a:rPr lang="en-US"/>
              <a:t> </a:t>
            </a:r>
            <a:r>
              <a:rPr lang="en-US" err="1"/>
              <a:t>liên</a:t>
            </a:r>
            <a:r>
              <a:rPr lang="en-US"/>
              <a:t> </a:t>
            </a:r>
            <a:r>
              <a:rPr lang="en-US" err="1"/>
              <a:t>kết</a:t>
            </a:r>
            <a:endParaRPr lang="en-US"/>
          </a:p>
        </p:txBody>
      </p:sp>
      <p:pic>
        <p:nvPicPr>
          <p:cNvPr id="6" name="Picture 5">
            <a:extLst>
              <a:ext uri="{FF2B5EF4-FFF2-40B4-BE49-F238E27FC236}">
                <a16:creationId xmlns:a16="http://schemas.microsoft.com/office/drawing/2014/main" id="{BAA0FDF3-62D5-7654-8B2E-A7AB3A1A0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79" y="680721"/>
            <a:ext cx="11575442" cy="6177279"/>
          </a:xfrm>
          <a:prstGeom prst="rect">
            <a:avLst/>
          </a:prstGeom>
        </p:spPr>
      </p:pic>
    </p:spTree>
    <p:extLst>
      <p:ext uri="{BB962C8B-B14F-4D97-AF65-F5344CB8AC3E}">
        <p14:creationId xmlns:p14="http://schemas.microsoft.com/office/powerpoint/2010/main" val="2930053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93F4AA-6644-54EE-E69E-7D06C159B943}"/>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8DEC1600-0D49-9C78-E112-BA05CBA51388}"/>
              </a:ext>
            </a:extLst>
          </p:cNvPr>
          <p:cNvSpPr>
            <a:spLocks noGrp="1"/>
          </p:cNvSpPr>
          <p:nvPr>
            <p:ph type="title"/>
          </p:nvPr>
        </p:nvSpPr>
        <p:spPr/>
        <p:txBody>
          <a:bodyPr/>
          <a:lstStyle/>
          <a:p>
            <a:r>
              <a:rPr lang="en-US"/>
              <a:t>2.2. </a:t>
            </a:r>
            <a:r>
              <a:rPr lang="en-US" err="1"/>
              <a:t>Mô</a:t>
            </a:r>
            <a:r>
              <a:rPr lang="en-US"/>
              <a:t> </a:t>
            </a:r>
            <a:r>
              <a:rPr lang="en-US" err="1"/>
              <a:t>hình</a:t>
            </a:r>
            <a:r>
              <a:rPr lang="en-US"/>
              <a:t> </a:t>
            </a:r>
            <a:r>
              <a:rPr lang="en-US" err="1"/>
              <a:t>dữ</a:t>
            </a:r>
            <a:r>
              <a:rPr lang="en-US"/>
              <a:t> </a:t>
            </a:r>
            <a:r>
              <a:rPr lang="en-US" err="1"/>
              <a:t>liệu</a:t>
            </a:r>
            <a:r>
              <a:rPr lang="en-US"/>
              <a:t> </a:t>
            </a:r>
            <a:r>
              <a:rPr lang="en-US" err="1"/>
              <a:t>quan</a:t>
            </a:r>
            <a:r>
              <a:rPr lang="en-US"/>
              <a:t> </a:t>
            </a:r>
            <a:r>
              <a:rPr lang="en-US" err="1"/>
              <a:t>hệ</a:t>
            </a:r>
            <a:endParaRPr lang="en-US"/>
          </a:p>
        </p:txBody>
      </p:sp>
      <p:pic>
        <p:nvPicPr>
          <p:cNvPr id="6" name="Content Placeholder 5">
            <a:extLst>
              <a:ext uri="{FF2B5EF4-FFF2-40B4-BE49-F238E27FC236}">
                <a16:creationId xmlns:a16="http://schemas.microsoft.com/office/drawing/2014/main" id="{C8CF1DEC-E638-C9D6-4B24-1036943F3B3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330026" y="636661"/>
            <a:ext cx="9531948" cy="6221339"/>
          </a:xfrm>
          <a:prstGeom prst="rect">
            <a:avLst/>
          </a:prstGeom>
        </p:spPr>
      </p:pic>
    </p:spTree>
    <p:extLst>
      <p:ext uri="{BB962C8B-B14F-4D97-AF65-F5344CB8AC3E}">
        <p14:creationId xmlns:p14="http://schemas.microsoft.com/office/powerpoint/2010/main" val="3086843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CAA19E-09D4-7334-283B-A3A70EC5CFF6}"/>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FE4F1257-BB20-A128-6525-7A980EB854E5}"/>
              </a:ext>
            </a:extLst>
          </p:cNvPr>
          <p:cNvSpPr>
            <a:spLocks noGrp="1"/>
          </p:cNvSpPr>
          <p:nvPr>
            <p:ph type="title"/>
          </p:nvPr>
        </p:nvSpPr>
        <p:spPr/>
        <p:txBody>
          <a:bodyPr/>
          <a:lstStyle/>
          <a:p>
            <a:r>
              <a:rPr lang="en-US"/>
              <a:t>3. </a:t>
            </a:r>
            <a:r>
              <a:rPr lang="en-US" err="1"/>
              <a:t>Thiết</a:t>
            </a:r>
            <a:r>
              <a:rPr lang="en-US"/>
              <a:t> </a:t>
            </a:r>
            <a:r>
              <a:rPr lang="en-US" err="1"/>
              <a:t>kế</a:t>
            </a:r>
            <a:r>
              <a:rPr lang="en-US"/>
              <a:t> chi </a:t>
            </a:r>
            <a:r>
              <a:rPr lang="en-US" err="1"/>
              <a:t>tiết</a:t>
            </a:r>
            <a:r>
              <a:rPr lang="en-US"/>
              <a:t> </a:t>
            </a:r>
            <a:r>
              <a:rPr lang="en-US" err="1"/>
              <a:t>các</a:t>
            </a:r>
            <a:r>
              <a:rPr lang="en-US"/>
              <a:t> </a:t>
            </a:r>
            <a:r>
              <a:rPr lang="en-US" err="1"/>
              <a:t>gói</a:t>
            </a:r>
            <a:endParaRPr lang="en-US"/>
          </a:p>
        </p:txBody>
      </p:sp>
      <p:pic>
        <p:nvPicPr>
          <p:cNvPr id="5" name="Picture 4">
            <a:extLst>
              <a:ext uri="{FF2B5EF4-FFF2-40B4-BE49-F238E27FC236}">
                <a16:creationId xmlns:a16="http://schemas.microsoft.com/office/drawing/2014/main" id="{65C9F398-4EAB-9FED-A35F-FCBA83F6F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495425"/>
            <a:ext cx="5943600" cy="3867150"/>
          </a:xfrm>
          <a:prstGeom prst="rect">
            <a:avLst/>
          </a:prstGeom>
        </p:spPr>
      </p:pic>
    </p:spTree>
    <p:extLst>
      <p:ext uri="{BB962C8B-B14F-4D97-AF65-F5344CB8AC3E}">
        <p14:creationId xmlns:p14="http://schemas.microsoft.com/office/powerpoint/2010/main" val="3876486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F55320-5034-CFA3-AABE-38AAE4750D85}"/>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3" name="Content Placeholder 2">
            <a:extLst>
              <a:ext uri="{FF2B5EF4-FFF2-40B4-BE49-F238E27FC236}">
                <a16:creationId xmlns:a16="http://schemas.microsoft.com/office/drawing/2014/main" id="{19EE8673-438C-9AFF-CC12-39ACBD885083}"/>
              </a:ext>
            </a:extLst>
          </p:cNvPr>
          <p:cNvSpPr>
            <a:spLocks noGrp="1"/>
          </p:cNvSpPr>
          <p:nvPr>
            <p:ph sz="quarter" idx="13"/>
          </p:nvPr>
        </p:nvSpPr>
        <p:spPr/>
        <p:txBody>
          <a:bodyPr/>
          <a:lstStyle/>
          <a:p>
            <a:r>
              <a:rPr lang="en-US" err="1"/>
              <a:t>Chương</a:t>
            </a:r>
            <a:r>
              <a:rPr lang="en-US"/>
              <a:t> 1. </a:t>
            </a:r>
            <a:r>
              <a:rPr lang="en-US" err="1"/>
              <a:t>Khảo</a:t>
            </a:r>
            <a:r>
              <a:rPr lang="en-US"/>
              <a:t> </a:t>
            </a:r>
            <a:r>
              <a:rPr lang="en-US" err="1"/>
              <a:t>sát</a:t>
            </a:r>
            <a:r>
              <a:rPr lang="en-US"/>
              <a:t>, </a:t>
            </a:r>
            <a:r>
              <a:rPr lang="en-US" err="1"/>
              <a:t>đặc</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endParaRPr lang="en-US"/>
          </a:p>
          <a:p>
            <a:r>
              <a:rPr lang="en-US" err="1"/>
              <a:t>Chương</a:t>
            </a:r>
            <a:r>
              <a:rPr lang="en-US"/>
              <a:t> 2. </a:t>
            </a:r>
            <a:r>
              <a:rPr lang="en-US" err="1"/>
              <a:t>Thiết</a:t>
            </a:r>
            <a:r>
              <a:rPr lang="en-US"/>
              <a:t> </a:t>
            </a:r>
            <a:r>
              <a:rPr lang="en-US" err="1"/>
              <a:t>kế</a:t>
            </a:r>
            <a:r>
              <a:rPr lang="en-US"/>
              <a:t> </a:t>
            </a:r>
            <a:r>
              <a:rPr lang="en-US" err="1"/>
              <a:t>chương</a:t>
            </a:r>
            <a:r>
              <a:rPr lang="en-US"/>
              <a:t> </a:t>
            </a:r>
            <a:r>
              <a:rPr lang="en-US" err="1"/>
              <a:t>trình</a:t>
            </a:r>
            <a:endParaRPr lang="en-US"/>
          </a:p>
          <a:p>
            <a:r>
              <a:rPr lang="en-US" err="1"/>
              <a:t>Chương</a:t>
            </a:r>
            <a:r>
              <a:rPr lang="en-US"/>
              <a:t> 3. </a:t>
            </a:r>
            <a:r>
              <a:rPr lang="en-US" err="1"/>
              <a:t>Các</a:t>
            </a:r>
            <a:r>
              <a:rPr lang="en-US"/>
              <a:t> </a:t>
            </a:r>
            <a:r>
              <a:rPr lang="en-US" err="1"/>
              <a:t>đặc</a:t>
            </a:r>
            <a:r>
              <a:rPr lang="en-US"/>
              <a:t> </a:t>
            </a:r>
            <a:r>
              <a:rPr lang="en-US" err="1"/>
              <a:t>tính</a:t>
            </a:r>
            <a:r>
              <a:rPr lang="en-US"/>
              <a:t> </a:t>
            </a:r>
            <a:r>
              <a:rPr lang="en-US" err="1"/>
              <a:t>hướng</a:t>
            </a:r>
            <a:r>
              <a:rPr lang="en-US"/>
              <a:t> </a:t>
            </a:r>
            <a:r>
              <a:rPr lang="en-US" err="1"/>
              <a:t>đối</a:t>
            </a:r>
            <a:r>
              <a:rPr lang="en-US"/>
              <a:t> </a:t>
            </a:r>
            <a:r>
              <a:rPr lang="en-US" err="1"/>
              <a:t>tượng</a:t>
            </a:r>
            <a:endParaRPr lang="en-US"/>
          </a:p>
          <a:p>
            <a:r>
              <a:rPr lang="en-US" err="1"/>
              <a:t>Chương</a:t>
            </a:r>
            <a:r>
              <a:rPr lang="en-US"/>
              <a:t> 4. </a:t>
            </a:r>
            <a:r>
              <a:rPr lang="en-US" err="1"/>
              <a:t>Công</a:t>
            </a:r>
            <a:r>
              <a:rPr lang="en-US"/>
              <a:t> </a:t>
            </a:r>
            <a:r>
              <a:rPr lang="en-US" err="1"/>
              <a:t>nghệ</a:t>
            </a:r>
            <a:r>
              <a:rPr lang="en-US"/>
              <a:t> </a:t>
            </a:r>
            <a:r>
              <a:rPr lang="en-US" err="1"/>
              <a:t>sử</a:t>
            </a:r>
            <a:r>
              <a:rPr lang="en-US"/>
              <a:t> </a:t>
            </a:r>
            <a:r>
              <a:rPr lang="en-US" err="1"/>
              <a:t>dụng</a:t>
            </a:r>
            <a:endParaRPr lang="en-US"/>
          </a:p>
          <a:p>
            <a:r>
              <a:rPr lang="en-US" err="1"/>
              <a:t>Chương</a:t>
            </a:r>
            <a:r>
              <a:rPr lang="en-US"/>
              <a:t> 5. </a:t>
            </a:r>
            <a:r>
              <a:rPr lang="en-US" err="1"/>
              <a:t>Kết</a:t>
            </a:r>
            <a:r>
              <a:rPr lang="en-US"/>
              <a:t> </a:t>
            </a:r>
            <a:r>
              <a:rPr lang="en-US" err="1"/>
              <a:t>luận</a:t>
            </a:r>
            <a:r>
              <a:rPr lang="en-US"/>
              <a:t> </a:t>
            </a:r>
            <a:r>
              <a:rPr lang="en-US" err="1"/>
              <a:t>và</a:t>
            </a:r>
            <a:r>
              <a:rPr lang="en-US"/>
              <a:t> </a:t>
            </a:r>
            <a:r>
              <a:rPr lang="en-US" err="1"/>
              <a:t>hướng</a:t>
            </a:r>
            <a:r>
              <a:rPr lang="en-US"/>
              <a:t> </a:t>
            </a:r>
            <a:r>
              <a:rPr lang="en-US" err="1"/>
              <a:t>phát</a:t>
            </a:r>
            <a:r>
              <a:rPr lang="en-US"/>
              <a:t> </a:t>
            </a:r>
            <a:r>
              <a:rPr lang="en-US" err="1"/>
              <a:t>triển</a:t>
            </a:r>
            <a:endParaRPr lang="en-US"/>
          </a:p>
          <a:p>
            <a:r>
              <a:rPr lang="en-US" err="1"/>
              <a:t>Chương</a:t>
            </a:r>
            <a:r>
              <a:rPr lang="en-US"/>
              <a:t> 6. Demo </a:t>
            </a:r>
            <a:r>
              <a:rPr lang="en-US" err="1"/>
              <a:t>chương</a:t>
            </a:r>
            <a:r>
              <a:rPr lang="en-US"/>
              <a:t> </a:t>
            </a:r>
            <a:r>
              <a:rPr lang="en-US" err="1"/>
              <a:t>trình</a:t>
            </a:r>
            <a:endParaRPr lang="en-US"/>
          </a:p>
        </p:txBody>
      </p:sp>
      <p:sp>
        <p:nvSpPr>
          <p:cNvPr id="4" name="Title 3">
            <a:extLst>
              <a:ext uri="{FF2B5EF4-FFF2-40B4-BE49-F238E27FC236}">
                <a16:creationId xmlns:a16="http://schemas.microsoft.com/office/drawing/2014/main" id="{1420BA35-BDAC-BBCD-5BBC-744A1820DDB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49585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C7636-42E8-6F53-0227-F0ECD8E84D4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FB8874-29CC-B982-6723-D76319851BFE}"/>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D63D7FC3-9D94-29C0-9A27-F2AAB612D7C8}"/>
              </a:ext>
            </a:extLst>
          </p:cNvPr>
          <p:cNvSpPr>
            <a:spLocks noGrp="1"/>
          </p:cNvSpPr>
          <p:nvPr>
            <p:ph type="title"/>
          </p:nvPr>
        </p:nvSpPr>
        <p:spPr/>
        <p:txBody>
          <a:bodyPr/>
          <a:lstStyle/>
          <a:p>
            <a:r>
              <a:rPr lang="en-US"/>
              <a:t>3. </a:t>
            </a:r>
            <a:r>
              <a:rPr lang="en-US" err="1"/>
              <a:t>Thiết</a:t>
            </a:r>
            <a:r>
              <a:rPr lang="en-US"/>
              <a:t> </a:t>
            </a:r>
            <a:r>
              <a:rPr lang="en-US" err="1"/>
              <a:t>kế</a:t>
            </a:r>
            <a:r>
              <a:rPr lang="en-US"/>
              <a:t> chi </a:t>
            </a:r>
            <a:r>
              <a:rPr lang="en-US" err="1"/>
              <a:t>tiết</a:t>
            </a:r>
            <a:r>
              <a:rPr lang="en-US"/>
              <a:t> </a:t>
            </a:r>
            <a:r>
              <a:rPr lang="en-US" err="1"/>
              <a:t>các</a:t>
            </a:r>
            <a:r>
              <a:rPr lang="en-US"/>
              <a:t> </a:t>
            </a:r>
            <a:r>
              <a:rPr lang="en-US" err="1"/>
              <a:t>gói</a:t>
            </a:r>
            <a:endParaRPr lang="en-US"/>
          </a:p>
        </p:txBody>
      </p:sp>
      <p:pic>
        <p:nvPicPr>
          <p:cNvPr id="5" name="Content Placeholder 4">
            <a:extLst>
              <a:ext uri="{FF2B5EF4-FFF2-40B4-BE49-F238E27FC236}">
                <a16:creationId xmlns:a16="http://schemas.microsoft.com/office/drawing/2014/main" id="{015141FD-54C3-3B9B-4F48-421453B8102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59154" y="1058863"/>
            <a:ext cx="6273692" cy="4908550"/>
          </a:xfrm>
          <a:prstGeom prst="rect">
            <a:avLst/>
          </a:prstGeom>
        </p:spPr>
      </p:pic>
    </p:spTree>
    <p:extLst>
      <p:ext uri="{BB962C8B-B14F-4D97-AF65-F5344CB8AC3E}">
        <p14:creationId xmlns:p14="http://schemas.microsoft.com/office/powerpoint/2010/main" val="234964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2EF72-3FC7-FD94-7BFB-0380A5B875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BBE607-A52E-CE23-4699-A9840B3A26DE}"/>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69451FEA-66BE-2809-BC33-CCAFA20160CF}"/>
              </a:ext>
            </a:extLst>
          </p:cNvPr>
          <p:cNvSpPr>
            <a:spLocks noGrp="1"/>
          </p:cNvSpPr>
          <p:nvPr>
            <p:ph type="title"/>
          </p:nvPr>
        </p:nvSpPr>
        <p:spPr/>
        <p:txBody>
          <a:bodyPr/>
          <a:lstStyle/>
          <a:p>
            <a:r>
              <a:rPr lang="en-US"/>
              <a:t>3. </a:t>
            </a:r>
            <a:r>
              <a:rPr lang="en-US" err="1"/>
              <a:t>Thiết</a:t>
            </a:r>
            <a:r>
              <a:rPr lang="en-US"/>
              <a:t> </a:t>
            </a:r>
            <a:r>
              <a:rPr lang="en-US" err="1"/>
              <a:t>kế</a:t>
            </a:r>
            <a:r>
              <a:rPr lang="en-US"/>
              <a:t> chi </a:t>
            </a:r>
            <a:r>
              <a:rPr lang="en-US" err="1"/>
              <a:t>tiết</a:t>
            </a:r>
            <a:r>
              <a:rPr lang="en-US"/>
              <a:t> </a:t>
            </a:r>
            <a:r>
              <a:rPr lang="en-US" err="1"/>
              <a:t>các</a:t>
            </a:r>
            <a:r>
              <a:rPr lang="en-US"/>
              <a:t> </a:t>
            </a:r>
            <a:r>
              <a:rPr lang="en-US" err="1"/>
              <a:t>gói</a:t>
            </a:r>
            <a:endParaRPr lang="en-US"/>
          </a:p>
        </p:txBody>
      </p:sp>
      <p:pic>
        <p:nvPicPr>
          <p:cNvPr id="5" name="Content Placeholder 4">
            <a:extLst>
              <a:ext uri="{FF2B5EF4-FFF2-40B4-BE49-F238E27FC236}">
                <a16:creationId xmlns:a16="http://schemas.microsoft.com/office/drawing/2014/main" id="{B2EB386C-5BC6-F795-0D46-6E141D4D7B38}"/>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925806" y="1234560"/>
            <a:ext cx="6340389" cy="4557155"/>
          </a:xfrm>
          <a:prstGeom prst="rect">
            <a:avLst/>
          </a:prstGeom>
        </p:spPr>
      </p:pic>
    </p:spTree>
    <p:extLst>
      <p:ext uri="{BB962C8B-B14F-4D97-AF65-F5344CB8AC3E}">
        <p14:creationId xmlns:p14="http://schemas.microsoft.com/office/powerpoint/2010/main" val="108675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547BC-44AD-7BF2-F9FF-B7618C810D3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595A1-94BD-5068-DA94-C8B72F6CA2B6}"/>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5A9CCFA2-8DF1-9893-7E06-F9A1F79BCB55}"/>
              </a:ext>
            </a:extLst>
          </p:cNvPr>
          <p:cNvSpPr>
            <a:spLocks noGrp="1"/>
          </p:cNvSpPr>
          <p:nvPr>
            <p:ph type="title"/>
          </p:nvPr>
        </p:nvSpPr>
        <p:spPr/>
        <p:txBody>
          <a:bodyPr/>
          <a:lstStyle/>
          <a:p>
            <a:r>
              <a:rPr lang="en-US"/>
              <a:t>3. </a:t>
            </a:r>
            <a:r>
              <a:rPr lang="en-US" err="1"/>
              <a:t>Thiết</a:t>
            </a:r>
            <a:r>
              <a:rPr lang="en-US"/>
              <a:t> </a:t>
            </a:r>
            <a:r>
              <a:rPr lang="en-US" err="1"/>
              <a:t>kế</a:t>
            </a:r>
            <a:r>
              <a:rPr lang="en-US"/>
              <a:t> chi </a:t>
            </a:r>
            <a:r>
              <a:rPr lang="en-US" err="1"/>
              <a:t>tiết</a:t>
            </a:r>
            <a:r>
              <a:rPr lang="en-US"/>
              <a:t> </a:t>
            </a:r>
            <a:r>
              <a:rPr lang="en-US" err="1"/>
              <a:t>các</a:t>
            </a:r>
            <a:r>
              <a:rPr lang="en-US"/>
              <a:t> </a:t>
            </a:r>
            <a:r>
              <a:rPr lang="en-US" err="1"/>
              <a:t>gói</a:t>
            </a:r>
            <a:endParaRPr lang="en-US"/>
          </a:p>
        </p:txBody>
      </p:sp>
      <p:pic>
        <p:nvPicPr>
          <p:cNvPr id="5" name="Content Placeholder 4">
            <a:extLst>
              <a:ext uri="{FF2B5EF4-FFF2-40B4-BE49-F238E27FC236}">
                <a16:creationId xmlns:a16="http://schemas.microsoft.com/office/drawing/2014/main" id="{21368CC6-DFEA-8959-5438-BC6CCF74E7C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550700" y="1756576"/>
            <a:ext cx="5090601" cy="3513124"/>
          </a:xfrm>
          <a:prstGeom prst="rect">
            <a:avLst/>
          </a:prstGeom>
        </p:spPr>
      </p:pic>
    </p:spTree>
    <p:extLst>
      <p:ext uri="{BB962C8B-B14F-4D97-AF65-F5344CB8AC3E}">
        <p14:creationId xmlns:p14="http://schemas.microsoft.com/office/powerpoint/2010/main" val="2235655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82D788-C787-5B6B-999C-692386D306CB}"/>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FDBF99AA-9B0D-1226-0A9E-73428B26B81C}"/>
              </a:ext>
            </a:extLst>
          </p:cNvPr>
          <p:cNvSpPr>
            <a:spLocks noGrp="1"/>
          </p:cNvSpPr>
          <p:nvPr>
            <p:ph type="title"/>
          </p:nvPr>
        </p:nvSpPr>
        <p:spPr/>
        <p:txBody>
          <a:bodyPr/>
          <a:lstStyle/>
          <a:p>
            <a:r>
              <a:rPr lang="en-US"/>
              <a:t>4. </a:t>
            </a:r>
            <a:r>
              <a:rPr lang="en-US" err="1"/>
              <a:t>Thiết</a:t>
            </a:r>
            <a:r>
              <a:rPr lang="en-US"/>
              <a:t> </a:t>
            </a:r>
            <a:r>
              <a:rPr lang="en-US" err="1"/>
              <a:t>kế</a:t>
            </a:r>
            <a:r>
              <a:rPr lang="en-US"/>
              <a:t> chi </a:t>
            </a:r>
            <a:r>
              <a:rPr lang="en-US" err="1"/>
              <a:t>tiết</a:t>
            </a:r>
            <a:r>
              <a:rPr lang="en-US"/>
              <a:t> </a:t>
            </a:r>
            <a:r>
              <a:rPr lang="en-US" err="1"/>
              <a:t>lớp</a:t>
            </a:r>
            <a:endParaRPr lang="en-US"/>
          </a:p>
        </p:txBody>
      </p:sp>
      <p:sp>
        <p:nvSpPr>
          <p:cNvPr id="4" name="Content Placeholder 3">
            <a:extLst>
              <a:ext uri="{FF2B5EF4-FFF2-40B4-BE49-F238E27FC236}">
                <a16:creationId xmlns:a16="http://schemas.microsoft.com/office/drawing/2014/main" id="{95DEA3DE-E3AA-1AEC-A700-2449207B532B}"/>
              </a:ext>
            </a:extLst>
          </p:cNvPr>
          <p:cNvSpPr>
            <a:spLocks noGrp="1"/>
          </p:cNvSpPr>
          <p:nvPr>
            <p:ph sz="quarter" idx="13"/>
          </p:nvPr>
        </p:nvSpPr>
        <p:spPr>
          <a:xfrm>
            <a:off x="338736" y="806917"/>
            <a:ext cx="3654766" cy="1712347"/>
          </a:xfrm>
        </p:spPr>
        <p:txBody>
          <a:bodyPr/>
          <a:lstStyle/>
          <a:p>
            <a:r>
              <a:rPr lang="en-US" err="1"/>
              <a:t>Biểu</a:t>
            </a:r>
            <a:r>
              <a:rPr lang="en-US"/>
              <a:t> </a:t>
            </a:r>
            <a:r>
              <a:rPr lang="en-US" err="1"/>
              <a:t>đồ</a:t>
            </a:r>
            <a:r>
              <a:rPr lang="en-US"/>
              <a:t> </a:t>
            </a:r>
            <a:r>
              <a:rPr lang="en-US" err="1"/>
              <a:t>lớp</a:t>
            </a:r>
            <a:r>
              <a:rPr lang="en-US"/>
              <a:t> </a:t>
            </a:r>
            <a:r>
              <a:rPr lang="en-US" err="1"/>
              <a:t>thể</a:t>
            </a:r>
            <a:r>
              <a:rPr lang="en-US"/>
              <a:t> </a:t>
            </a:r>
            <a:r>
              <a:rPr lang="en-US" err="1"/>
              <a:t>hiện</a:t>
            </a:r>
            <a:r>
              <a:rPr lang="en-US"/>
              <a:t> </a:t>
            </a:r>
            <a:r>
              <a:rPr lang="en-US" err="1"/>
              <a:t>các</a:t>
            </a:r>
            <a:r>
              <a:rPr lang="en-US"/>
              <a:t> </a:t>
            </a:r>
            <a:r>
              <a:rPr lang="en-US" err="1"/>
              <a:t>chức</a:t>
            </a:r>
            <a:r>
              <a:rPr lang="en-US"/>
              <a:t> </a:t>
            </a:r>
            <a:r>
              <a:rPr lang="en-US" err="1"/>
              <a:t>năng</a:t>
            </a:r>
            <a:r>
              <a:rPr lang="en-US"/>
              <a:t> </a:t>
            </a:r>
            <a:r>
              <a:rPr lang="en-US" err="1"/>
              <a:t>của</a:t>
            </a:r>
            <a:r>
              <a:rPr lang="en-US"/>
              <a:t> admin</a:t>
            </a:r>
          </a:p>
        </p:txBody>
      </p:sp>
      <p:pic>
        <p:nvPicPr>
          <p:cNvPr id="5" name="Picture 4">
            <a:extLst>
              <a:ext uri="{FF2B5EF4-FFF2-40B4-BE49-F238E27FC236}">
                <a16:creationId xmlns:a16="http://schemas.microsoft.com/office/drawing/2014/main" id="{14BAFC25-DD69-6646-1978-46ADFF4BB9B8}"/>
              </a:ext>
            </a:extLst>
          </p:cNvPr>
          <p:cNvPicPr>
            <a:picLocks noChangeAspect="1"/>
          </p:cNvPicPr>
          <p:nvPr/>
        </p:nvPicPr>
        <p:blipFill>
          <a:blip r:embed="rId2">
            <a:extLst>
              <a:ext uri="{28A0092B-C50C-407E-A947-70E740481C1C}">
                <a14:useLocalDpi xmlns:a14="http://schemas.microsoft.com/office/drawing/2010/main" val="0"/>
              </a:ext>
            </a:extLst>
          </a:blip>
          <a:srcRect r="20718"/>
          <a:stretch/>
        </p:blipFill>
        <p:spPr>
          <a:xfrm>
            <a:off x="4590662" y="0"/>
            <a:ext cx="6826898" cy="6858395"/>
          </a:xfrm>
          <a:prstGeom prst="rect">
            <a:avLst/>
          </a:prstGeom>
        </p:spPr>
      </p:pic>
    </p:spTree>
    <p:extLst>
      <p:ext uri="{BB962C8B-B14F-4D97-AF65-F5344CB8AC3E}">
        <p14:creationId xmlns:p14="http://schemas.microsoft.com/office/powerpoint/2010/main" val="1385469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C5DE6B-E545-36BF-B809-FC217E0140E6}"/>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CE7C3499-C4F3-D237-9877-77A587D55431}"/>
              </a:ext>
            </a:extLst>
          </p:cNvPr>
          <p:cNvSpPr>
            <a:spLocks noGrp="1"/>
          </p:cNvSpPr>
          <p:nvPr>
            <p:ph type="title"/>
          </p:nvPr>
        </p:nvSpPr>
        <p:spPr/>
        <p:txBody>
          <a:bodyPr/>
          <a:lstStyle/>
          <a:p>
            <a:r>
              <a:rPr lang="en-US"/>
              <a:t>4. </a:t>
            </a:r>
            <a:r>
              <a:rPr lang="en-US" err="1"/>
              <a:t>Thiết</a:t>
            </a:r>
            <a:r>
              <a:rPr lang="en-US"/>
              <a:t> </a:t>
            </a:r>
            <a:r>
              <a:rPr lang="en-US" err="1"/>
              <a:t>kế</a:t>
            </a:r>
            <a:r>
              <a:rPr lang="en-US"/>
              <a:t> chi </a:t>
            </a:r>
            <a:r>
              <a:rPr lang="en-US" err="1"/>
              <a:t>tiết</a:t>
            </a:r>
            <a:r>
              <a:rPr lang="en-US"/>
              <a:t> </a:t>
            </a:r>
            <a:r>
              <a:rPr lang="en-US" err="1"/>
              <a:t>lớp</a:t>
            </a:r>
            <a:endParaRPr lang="en-US"/>
          </a:p>
        </p:txBody>
      </p:sp>
      <p:sp>
        <p:nvSpPr>
          <p:cNvPr id="4" name="Content Placeholder 3">
            <a:extLst>
              <a:ext uri="{FF2B5EF4-FFF2-40B4-BE49-F238E27FC236}">
                <a16:creationId xmlns:a16="http://schemas.microsoft.com/office/drawing/2014/main" id="{6A1FE3BD-1D39-0BB1-FF04-8E4B8464B18E}"/>
              </a:ext>
            </a:extLst>
          </p:cNvPr>
          <p:cNvSpPr>
            <a:spLocks noGrp="1"/>
          </p:cNvSpPr>
          <p:nvPr>
            <p:ph sz="quarter" idx="13"/>
          </p:nvPr>
        </p:nvSpPr>
        <p:spPr>
          <a:xfrm>
            <a:off x="338736" y="1058844"/>
            <a:ext cx="3617444" cy="1283140"/>
          </a:xfrm>
        </p:spPr>
        <p:txBody>
          <a:bodyPr/>
          <a:lstStyle/>
          <a:p>
            <a:r>
              <a:rPr lang="en-US" err="1"/>
              <a:t>Biểu</a:t>
            </a:r>
            <a:r>
              <a:rPr lang="en-US"/>
              <a:t> </a:t>
            </a:r>
            <a:r>
              <a:rPr lang="en-US" err="1"/>
              <a:t>đồ</a:t>
            </a:r>
            <a:r>
              <a:rPr lang="en-US"/>
              <a:t> </a:t>
            </a:r>
            <a:r>
              <a:rPr lang="en-US" err="1"/>
              <a:t>lớp</a:t>
            </a:r>
            <a:r>
              <a:rPr lang="en-US"/>
              <a:t> </a:t>
            </a:r>
            <a:r>
              <a:rPr lang="en-US" err="1"/>
              <a:t>thể</a:t>
            </a:r>
            <a:r>
              <a:rPr lang="en-US"/>
              <a:t> </a:t>
            </a:r>
            <a:r>
              <a:rPr lang="en-US" err="1"/>
              <a:t>hiện</a:t>
            </a:r>
            <a:r>
              <a:rPr lang="en-US"/>
              <a:t> </a:t>
            </a:r>
            <a:r>
              <a:rPr lang="en-US" err="1"/>
              <a:t>các</a:t>
            </a:r>
            <a:r>
              <a:rPr lang="en-US"/>
              <a:t> </a:t>
            </a:r>
            <a:r>
              <a:rPr lang="en-US" err="1"/>
              <a:t>chức</a:t>
            </a:r>
            <a:r>
              <a:rPr lang="en-US"/>
              <a:t> </a:t>
            </a:r>
            <a:r>
              <a:rPr lang="en-US" err="1"/>
              <a:t>năng</a:t>
            </a:r>
            <a:r>
              <a:rPr lang="en-US"/>
              <a:t> </a:t>
            </a:r>
            <a:r>
              <a:rPr lang="en-US" err="1"/>
              <a:t>của</a:t>
            </a:r>
            <a:r>
              <a:rPr lang="en-US"/>
              <a:t> user</a:t>
            </a:r>
          </a:p>
        </p:txBody>
      </p:sp>
      <p:pic>
        <p:nvPicPr>
          <p:cNvPr id="5" name="Picture 4">
            <a:extLst>
              <a:ext uri="{FF2B5EF4-FFF2-40B4-BE49-F238E27FC236}">
                <a16:creationId xmlns:a16="http://schemas.microsoft.com/office/drawing/2014/main" id="{2A952D29-0348-40F7-3D69-B2956DD52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180" y="614589"/>
            <a:ext cx="8224328" cy="5878286"/>
          </a:xfrm>
          <a:prstGeom prst="rect">
            <a:avLst/>
          </a:prstGeom>
        </p:spPr>
      </p:pic>
    </p:spTree>
    <p:extLst>
      <p:ext uri="{BB962C8B-B14F-4D97-AF65-F5344CB8AC3E}">
        <p14:creationId xmlns:p14="http://schemas.microsoft.com/office/powerpoint/2010/main" val="451663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949945-11B4-E8FE-C9FF-30BDE89298C4}"/>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ACF6BE2D-1719-73FA-7B16-A56783118D44}"/>
              </a:ext>
            </a:extLst>
          </p:cNvPr>
          <p:cNvSpPr>
            <a:spLocks noGrp="1"/>
          </p:cNvSpPr>
          <p:nvPr>
            <p:ph type="title"/>
          </p:nvPr>
        </p:nvSpPr>
        <p:spPr/>
        <p:txBody>
          <a:bodyPr/>
          <a:lstStyle/>
          <a:p>
            <a:r>
              <a:rPr lang="en-US"/>
              <a:t>4. </a:t>
            </a:r>
            <a:r>
              <a:rPr lang="en-US" err="1"/>
              <a:t>Thiết</a:t>
            </a:r>
            <a:r>
              <a:rPr lang="en-US"/>
              <a:t> </a:t>
            </a:r>
            <a:r>
              <a:rPr lang="en-US" err="1"/>
              <a:t>kế</a:t>
            </a:r>
            <a:r>
              <a:rPr lang="en-US"/>
              <a:t> chi </a:t>
            </a:r>
            <a:r>
              <a:rPr lang="en-US" err="1"/>
              <a:t>tiết</a:t>
            </a:r>
            <a:r>
              <a:rPr lang="en-US"/>
              <a:t> </a:t>
            </a:r>
            <a:r>
              <a:rPr lang="en-US" err="1"/>
              <a:t>lớp</a:t>
            </a:r>
            <a:endParaRPr lang="en-US"/>
          </a:p>
        </p:txBody>
      </p:sp>
      <p:sp>
        <p:nvSpPr>
          <p:cNvPr id="4" name="Content Placeholder 3">
            <a:extLst>
              <a:ext uri="{FF2B5EF4-FFF2-40B4-BE49-F238E27FC236}">
                <a16:creationId xmlns:a16="http://schemas.microsoft.com/office/drawing/2014/main" id="{962E7D8C-09EB-FEDB-70B5-D00263165A4C}"/>
              </a:ext>
            </a:extLst>
          </p:cNvPr>
          <p:cNvSpPr>
            <a:spLocks noGrp="1"/>
          </p:cNvSpPr>
          <p:nvPr>
            <p:ph sz="quarter" idx="13"/>
          </p:nvPr>
        </p:nvSpPr>
        <p:spPr>
          <a:xfrm>
            <a:off x="338736" y="1058845"/>
            <a:ext cx="11560975" cy="556596"/>
          </a:xfrm>
        </p:spPr>
        <p:txBody>
          <a:bodyPr/>
          <a:lstStyle/>
          <a:p>
            <a:r>
              <a:rPr lang="en-US" err="1"/>
              <a:t>Biểu</a:t>
            </a:r>
            <a:r>
              <a:rPr lang="en-US"/>
              <a:t> </a:t>
            </a:r>
            <a:r>
              <a:rPr lang="en-US" err="1"/>
              <a:t>đồ</a:t>
            </a:r>
            <a:r>
              <a:rPr lang="en-US"/>
              <a:t> </a:t>
            </a:r>
            <a:r>
              <a:rPr lang="en-US" err="1"/>
              <a:t>lớp</a:t>
            </a:r>
            <a:r>
              <a:rPr lang="en-US"/>
              <a:t> </a:t>
            </a:r>
            <a:r>
              <a:rPr lang="en-US" err="1"/>
              <a:t>thể</a:t>
            </a:r>
            <a:r>
              <a:rPr lang="en-US"/>
              <a:t> </a:t>
            </a:r>
            <a:r>
              <a:rPr lang="en-US" err="1"/>
              <a:t>hiện</a:t>
            </a:r>
            <a:r>
              <a:rPr lang="en-US"/>
              <a:t> </a:t>
            </a:r>
            <a:r>
              <a:rPr lang="en-US" err="1"/>
              <a:t>mối</a:t>
            </a:r>
            <a:r>
              <a:rPr lang="en-US"/>
              <a:t> </a:t>
            </a:r>
            <a:r>
              <a:rPr lang="en-US" err="1"/>
              <a:t>quan</a:t>
            </a:r>
            <a:r>
              <a:rPr lang="en-US"/>
              <a:t> </a:t>
            </a:r>
            <a:r>
              <a:rPr lang="en-US" err="1"/>
              <a:t>hệ</a:t>
            </a:r>
            <a:r>
              <a:rPr lang="en-US"/>
              <a:t> </a:t>
            </a:r>
            <a:r>
              <a:rPr lang="en-US" err="1"/>
              <a:t>giữa</a:t>
            </a:r>
            <a:r>
              <a:rPr lang="en-US"/>
              <a:t> Person, customer </a:t>
            </a:r>
            <a:r>
              <a:rPr lang="en-US" err="1"/>
              <a:t>và</a:t>
            </a:r>
            <a:r>
              <a:rPr lang="en-US"/>
              <a:t> employee</a:t>
            </a:r>
          </a:p>
        </p:txBody>
      </p:sp>
      <p:pic>
        <p:nvPicPr>
          <p:cNvPr id="5" name="Picture 4">
            <a:extLst>
              <a:ext uri="{FF2B5EF4-FFF2-40B4-BE49-F238E27FC236}">
                <a16:creationId xmlns:a16="http://schemas.microsoft.com/office/drawing/2014/main" id="{FC64343F-5D61-61F8-DDFC-7AE405281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2617"/>
            <a:ext cx="12192000" cy="5275384"/>
          </a:xfrm>
          <a:prstGeom prst="rect">
            <a:avLst/>
          </a:prstGeom>
        </p:spPr>
      </p:pic>
    </p:spTree>
    <p:extLst>
      <p:ext uri="{BB962C8B-B14F-4D97-AF65-F5344CB8AC3E}">
        <p14:creationId xmlns:p14="http://schemas.microsoft.com/office/powerpoint/2010/main" val="291482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3FC4BD-25D2-999C-A5AD-805462D4D991}"/>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B2C7AE23-515E-BDF8-F5E9-0044199D6CAC}"/>
              </a:ext>
            </a:extLst>
          </p:cNvPr>
          <p:cNvSpPr>
            <a:spLocks noGrp="1"/>
          </p:cNvSpPr>
          <p:nvPr>
            <p:ph type="title"/>
          </p:nvPr>
        </p:nvSpPr>
        <p:spPr/>
        <p:txBody>
          <a:bodyPr/>
          <a:lstStyle/>
          <a:p>
            <a:r>
              <a:rPr lang="en-US"/>
              <a:t>4. </a:t>
            </a:r>
            <a:r>
              <a:rPr lang="en-US" err="1"/>
              <a:t>Thiết</a:t>
            </a:r>
            <a:r>
              <a:rPr lang="en-US"/>
              <a:t> </a:t>
            </a:r>
            <a:r>
              <a:rPr lang="en-US" err="1"/>
              <a:t>kế</a:t>
            </a:r>
            <a:r>
              <a:rPr lang="en-US"/>
              <a:t> chi </a:t>
            </a:r>
            <a:r>
              <a:rPr lang="en-US" err="1"/>
              <a:t>tiết</a:t>
            </a:r>
            <a:r>
              <a:rPr lang="en-US"/>
              <a:t> </a:t>
            </a:r>
            <a:r>
              <a:rPr lang="en-US" err="1"/>
              <a:t>lớp</a:t>
            </a:r>
            <a:endParaRPr lang="en-US"/>
          </a:p>
        </p:txBody>
      </p:sp>
      <p:sp>
        <p:nvSpPr>
          <p:cNvPr id="4" name="Content Placeholder 3">
            <a:extLst>
              <a:ext uri="{FF2B5EF4-FFF2-40B4-BE49-F238E27FC236}">
                <a16:creationId xmlns:a16="http://schemas.microsoft.com/office/drawing/2014/main" id="{E5578870-3CBF-E8B9-99C7-8364A4E43773}"/>
              </a:ext>
            </a:extLst>
          </p:cNvPr>
          <p:cNvSpPr>
            <a:spLocks noGrp="1"/>
          </p:cNvSpPr>
          <p:nvPr>
            <p:ph sz="quarter" idx="13"/>
          </p:nvPr>
        </p:nvSpPr>
        <p:spPr>
          <a:xfrm>
            <a:off x="338736" y="803742"/>
            <a:ext cx="11514528" cy="527360"/>
          </a:xfrm>
        </p:spPr>
        <p:txBody>
          <a:bodyPr/>
          <a:lstStyle/>
          <a:p>
            <a:r>
              <a:rPr lang="en-US" err="1"/>
              <a:t>Biểu</a:t>
            </a:r>
            <a:r>
              <a:rPr lang="en-US"/>
              <a:t> </a:t>
            </a:r>
            <a:r>
              <a:rPr lang="en-US" err="1"/>
              <a:t>đồ</a:t>
            </a:r>
            <a:r>
              <a:rPr lang="en-US"/>
              <a:t> </a:t>
            </a:r>
            <a:r>
              <a:rPr lang="en-US" err="1"/>
              <a:t>lớp</a:t>
            </a:r>
            <a:r>
              <a:rPr lang="en-US"/>
              <a:t> </a:t>
            </a:r>
            <a:r>
              <a:rPr lang="en-US" err="1"/>
              <a:t>thể</a:t>
            </a:r>
            <a:r>
              <a:rPr lang="en-US"/>
              <a:t> </a:t>
            </a:r>
            <a:r>
              <a:rPr lang="en-US" err="1"/>
              <a:t>hiện</a:t>
            </a:r>
            <a:r>
              <a:rPr lang="en-US"/>
              <a:t> </a:t>
            </a:r>
            <a:r>
              <a:rPr lang="en-US" err="1"/>
              <a:t>mối</a:t>
            </a:r>
            <a:r>
              <a:rPr lang="en-US"/>
              <a:t> </a:t>
            </a:r>
            <a:r>
              <a:rPr lang="en-US" err="1"/>
              <a:t>quan</a:t>
            </a:r>
            <a:r>
              <a:rPr lang="en-US"/>
              <a:t> </a:t>
            </a:r>
            <a:r>
              <a:rPr lang="en-US" err="1"/>
              <a:t>hệ</a:t>
            </a:r>
            <a:r>
              <a:rPr lang="en-US"/>
              <a:t> </a:t>
            </a:r>
            <a:r>
              <a:rPr lang="en-US" err="1"/>
              <a:t>của</a:t>
            </a:r>
            <a:r>
              <a:rPr lang="en-US"/>
              <a:t> rent</a:t>
            </a:r>
          </a:p>
        </p:txBody>
      </p:sp>
      <p:pic>
        <p:nvPicPr>
          <p:cNvPr id="5" name="Picture 4">
            <a:extLst>
              <a:ext uri="{FF2B5EF4-FFF2-40B4-BE49-F238E27FC236}">
                <a16:creationId xmlns:a16="http://schemas.microsoft.com/office/drawing/2014/main" id="{56F2AFCE-FB92-8278-7D1F-FAE3B3BCE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74" y="1331102"/>
            <a:ext cx="10777451" cy="5526898"/>
          </a:xfrm>
          <a:prstGeom prst="rect">
            <a:avLst/>
          </a:prstGeom>
        </p:spPr>
      </p:pic>
    </p:spTree>
    <p:extLst>
      <p:ext uri="{BB962C8B-B14F-4D97-AF65-F5344CB8AC3E}">
        <p14:creationId xmlns:p14="http://schemas.microsoft.com/office/powerpoint/2010/main" val="4273369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7AEE4-4DC1-2D9E-E1AD-91DD04BD8E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47CFAF-1552-F4C9-8370-E1DBD7A00D33}"/>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4" name="Title 3">
            <a:extLst>
              <a:ext uri="{FF2B5EF4-FFF2-40B4-BE49-F238E27FC236}">
                <a16:creationId xmlns:a16="http://schemas.microsoft.com/office/drawing/2014/main" id="{6A19264C-8EA2-7A8F-2825-0AE3BC439963}"/>
              </a:ext>
            </a:extLst>
          </p:cNvPr>
          <p:cNvSpPr>
            <a:spLocks noGrp="1"/>
          </p:cNvSpPr>
          <p:nvPr>
            <p:ph type="title"/>
          </p:nvPr>
        </p:nvSpPr>
        <p:spPr>
          <a:xfrm>
            <a:off x="4508311" y="3072092"/>
            <a:ext cx="7391400" cy="888633"/>
          </a:xfrm>
        </p:spPr>
        <p:txBody>
          <a:bodyPr/>
          <a:lstStyle/>
          <a:p>
            <a:r>
              <a:rPr lang="en-US">
                <a:solidFill>
                  <a:srgbClr val="C02034"/>
                </a:solidFill>
              </a:rPr>
              <a:t>CHƯƠNG 3.</a:t>
            </a:r>
            <a:br>
              <a:rPr lang="en-US">
                <a:solidFill>
                  <a:srgbClr val="C02034"/>
                </a:solidFill>
              </a:rPr>
            </a:br>
            <a:r>
              <a:rPr lang="en-US">
                <a:solidFill>
                  <a:srgbClr val="C02034"/>
                </a:solidFill>
              </a:rPr>
              <a:t>CÁC ĐẶC TÍNH HƯỚNG ĐỐI TƯỢNG</a:t>
            </a:r>
          </a:p>
        </p:txBody>
      </p:sp>
    </p:spTree>
    <p:extLst>
      <p:ext uri="{BB962C8B-B14F-4D97-AF65-F5344CB8AC3E}">
        <p14:creationId xmlns:p14="http://schemas.microsoft.com/office/powerpoint/2010/main" val="1700473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27D1F-61FC-32B4-5FF8-B063D8496E1D}"/>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070C6283-D72B-ABB5-F074-B22A2C0C7E97}"/>
              </a:ext>
            </a:extLst>
          </p:cNvPr>
          <p:cNvSpPr>
            <a:spLocks noGrp="1"/>
          </p:cNvSpPr>
          <p:nvPr>
            <p:ph type="title"/>
          </p:nvPr>
        </p:nvSpPr>
        <p:spPr/>
        <p:txBody>
          <a:bodyPr/>
          <a:lstStyle/>
          <a:p>
            <a:r>
              <a:rPr lang="en-US" err="1"/>
              <a:t>Chương</a:t>
            </a:r>
            <a:r>
              <a:rPr lang="en-US"/>
              <a:t> 3. </a:t>
            </a:r>
            <a:r>
              <a:rPr lang="en-US" err="1"/>
              <a:t>Các</a:t>
            </a:r>
            <a:r>
              <a:rPr lang="en-US"/>
              <a:t> </a:t>
            </a:r>
            <a:r>
              <a:rPr lang="en-US" err="1"/>
              <a:t>đặc</a:t>
            </a:r>
            <a:r>
              <a:rPr lang="en-US"/>
              <a:t> </a:t>
            </a:r>
            <a:r>
              <a:rPr lang="en-US" err="1"/>
              <a:t>tính</a:t>
            </a:r>
            <a:r>
              <a:rPr lang="en-US"/>
              <a:t> </a:t>
            </a:r>
            <a:r>
              <a:rPr lang="en-US" err="1"/>
              <a:t>hướng</a:t>
            </a:r>
            <a:r>
              <a:rPr lang="en-US"/>
              <a:t> </a:t>
            </a:r>
            <a:r>
              <a:rPr lang="en-US" err="1"/>
              <a:t>đối</a:t>
            </a:r>
            <a:r>
              <a:rPr lang="en-US"/>
              <a:t> </a:t>
            </a:r>
            <a:r>
              <a:rPr lang="en-US" err="1"/>
              <a:t>tượng</a:t>
            </a:r>
            <a:endParaRPr lang="en-US"/>
          </a:p>
        </p:txBody>
      </p:sp>
      <p:sp>
        <p:nvSpPr>
          <p:cNvPr id="4" name="Content Placeholder 3">
            <a:extLst>
              <a:ext uri="{FF2B5EF4-FFF2-40B4-BE49-F238E27FC236}">
                <a16:creationId xmlns:a16="http://schemas.microsoft.com/office/drawing/2014/main" id="{0284AA0C-903B-7FBF-01D2-1E275FE932C3}"/>
              </a:ext>
            </a:extLst>
          </p:cNvPr>
          <p:cNvSpPr>
            <a:spLocks noGrp="1"/>
          </p:cNvSpPr>
          <p:nvPr>
            <p:ph sz="quarter" idx="13"/>
          </p:nvPr>
        </p:nvSpPr>
        <p:spPr/>
        <p:txBody>
          <a:bodyPr/>
          <a:lstStyle/>
          <a:p>
            <a:pPr marL="514350" indent="-514350">
              <a:buFont typeface="+mj-lt"/>
              <a:buAutoNum type="arabicPeriod"/>
            </a:pPr>
            <a:r>
              <a:rPr lang="en-US" err="1"/>
              <a:t>Tính</a:t>
            </a:r>
            <a:r>
              <a:rPr lang="en-US"/>
              <a:t> </a:t>
            </a:r>
            <a:r>
              <a:rPr lang="en-US" err="1"/>
              <a:t>kế</a:t>
            </a:r>
            <a:r>
              <a:rPr lang="en-US"/>
              <a:t> </a:t>
            </a:r>
            <a:r>
              <a:rPr lang="en-US" err="1"/>
              <a:t>thừa</a:t>
            </a:r>
            <a:endParaRPr lang="en-US"/>
          </a:p>
          <a:p>
            <a:pPr marL="514350" indent="-514350">
              <a:buFont typeface="+mj-lt"/>
              <a:buAutoNum type="arabicPeriod"/>
            </a:pPr>
            <a:r>
              <a:rPr lang="en-US" err="1"/>
              <a:t>Tính</a:t>
            </a:r>
            <a:r>
              <a:rPr lang="en-US"/>
              <a:t> </a:t>
            </a:r>
            <a:r>
              <a:rPr lang="en-US" err="1"/>
              <a:t>đa</a:t>
            </a:r>
            <a:r>
              <a:rPr lang="en-US"/>
              <a:t> </a:t>
            </a:r>
            <a:r>
              <a:rPr lang="en-US" err="1"/>
              <a:t>hình</a:t>
            </a:r>
            <a:endParaRPr lang="en-US"/>
          </a:p>
          <a:p>
            <a:pPr marL="514350" indent="-514350">
              <a:buFont typeface="+mj-lt"/>
              <a:buAutoNum type="arabicPeriod"/>
            </a:pPr>
            <a:r>
              <a:rPr lang="en-US" err="1"/>
              <a:t>Tính</a:t>
            </a:r>
            <a:r>
              <a:rPr lang="en-US"/>
              <a:t> </a:t>
            </a:r>
            <a:r>
              <a:rPr lang="en-US" err="1"/>
              <a:t>trừu</a:t>
            </a:r>
            <a:r>
              <a:rPr lang="en-US"/>
              <a:t> </a:t>
            </a:r>
            <a:r>
              <a:rPr lang="en-US" err="1"/>
              <a:t>tượng</a:t>
            </a:r>
            <a:endParaRPr lang="en-US"/>
          </a:p>
          <a:p>
            <a:pPr marL="514350" indent="-514350">
              <a:buFont typeface="+mj-lt"/>
              <a:buAutoNum type="arabicPeriod"/>
            </a:pPr>
            <a:r>
              <a:rPr lang="en-US" err="1"/>
              <a:t>Tính</a:t>
            </a:r>
            <a:r>
              <a:rPr lang="en-US"/>
              <a:t> </a:t>
            </a:r>
            <a:r>
              <a:rPr lang="en-US" err="1"/>
              <a:t>đóng</a:t>
            </a:r>
            <a:r>
              <a:rPr lang="en-US"/>
              <a:t> </a:t>
            </a:r>
            <a:r>
              <a:rPr lang="en-US" err="1"/>
              <a:t>gói</a:t>
            </a:r>
            <a:endParaRPr lang="en-US"/>
          </a:p>
          <a:p>
            <a:pPr marL="514350" indent="-514350">
              <a:buFont typeface="+mj-lt"/>
              <a:buAutoNum type="arabicPeriod"/>
            </a:pPr>
            <a:r>
              <a:rPr lang="en-US" err="1"/>
              <a:t>Mẫu</a:t>
            </a:r>
            <a:r>
              <a:rPr lang="en-US"/>
              <a:t> </a:t>
            </a:r>
            <a:r>
              <a:rPr lang="en-US" err="1"/>
              <a:t>thiết</a:t>
            </a:r>
            <a:r>
              <a:rPr lang="en-US"/>
              <a:t> </a:t>
            </a:r>
            <a:r>
              <a:rPr lang="en-US" err="1"/>
              <a:t>kế</a:t>
            </a:r>
            <a:r>
              <a:rPr lang="en-US"/>
              <a:t> Singleton</a:t>
            </a:r>
          </a:p>
        </p:txBody>
      </p:sp>
    </p:spTree>
    <p:extLst>
      <p:ext uri="{BB962C8B-B14F-4D97-AF65-F5344CB8AC3E}">
        <p14:creationId xmlns:p14="http://schemas.microsoft.com/office/powerpoint/2010/main" val="2616856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DBFC7F-E0E6-216B-F293-21C6EC7AA1D2}"/>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FED0E500-B1A2-702B-A337-AFE24FF17961}"/>
              </a:ext>
            </a:extLst>
          </p:cNvPr>
          <p:cNvSpPr>
            <a:spLocks noGrp="1"/>
          </p:cNvSpPr>
          <p:nvPr>
            <p:ph type="title"/>
          </p:nvPr>
        </p:nvSpPr>
        <p:spPr/>
        <p:txBody>
          <a:bodyPr/>
          <a:lstStyle/>
          <a:p>
            <a:r>
              <a:rPr lang="en-US"/>
              <a:t>1. </a:t>
            </a:r>
            <a:r>
              <a:rPr lang="en-US" err="1"/>
              <a:t>Tính</a:t>
            </a:r>
            <a:r>
              <a:rPr lang="en-US"/>
              <a:t> </a:t>
            </a:r>
            <a:r>
              <a:rPr lang="en-US" err="1"/>
              <a:t>kế</a:t>
            </a:r>
            <a:r>
              <a:rPr lang="en-US"/>
              <a:t> </a:t>
            </a:r>
            <a:r>
              <a:rPr lang="en-US" err="1"/>
              <a:t>thừa</a:t>
            </a:r>
            <a:endParaRPr lang="en-US"/>
          </a:p>
        </p:txBody>
      </p:sp>
      <p:sp>
        <p:nvSpPr>
          <p:cNvPr id="4" name="Content Placeholder 3">
            <a:extLst>
              <a:ext uri="{FF2B5EF4-FFF2-40B4-BE49-F238E27FC236}">
                <a16:creationId xmlns:a16="http://schemas.microsoft.com/office/drawing/2014/main" id="{576B5AB4-A466-9F27-914B-717E08AEB5D1}"/>
              </a:ext>
            </a:extLst>
          </p:cNvPr>
          <p:cNvSpPr>
            <a:spLocks noGrp="1"/>
          </p:cNvSpPr>
          <p:nvPr>
            <p:ph sz="quarter" idx="13"/>
          </p:nvPr>
        </p:nvSpPr>
        <p:spPr>
          <a:xfrm>
            <a:off x="7985760" y="1444924"/>
            <a:ext cx="4206240" cy="4427556"/>
          </a:xfrm>
        </p:spPr>
        <p:txBody>
          <a:bodyPr/>
          <a:lstStyle/>
          <a:p>
            <a:r>
              <a:rPr lang="vi-VN"/>
              <a:t>Lớp LibraryApplication kế thừa từ lớp Application (thuộc thư viện JavaFX).</a:t>
            </a:r>
          </a:p>
          <a:p>
            <a:r>
              <a:rPr lang="en-US"/>
              <a:t>P</a:t>
            </a:r>
            <a:r>
              <a:rPr lang="vi-VN"/>
              <a:t>hương thức start() được ghi đè (override) từ lớp cha Application, để định nghĩa cách khởi tạo ứng dụng.</a:t>
            </a:r>
          </a:p>
          <a:p>
            <a:endParaRPr lang="en-US"/>
          </a:p>
        </p:txBody>
      </p:sp>
      <p:pic>
        <p:nvPicPr>
          <p:cNvPr id="5" name="Picture 4">
            <a:extLst>
              <a:ext uri="{FF2B5EF4-FFF2-40B4-BE49-F238E27FC236}">
                <a16:creationId xmlns:a16="http://schemas.microsoft.com/office/drawing/2014/main" id="{4442450E-74C6-6131-6030-B3573FEC48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44924"/>
            <a:ext cx="7871211" cy="4427556"/>
          </a:xfrm>
          <a:prstGeom prst="rect">
            <a:avLst/>
          </a:prstGeom>
        </p:spPr>
      </p:pic>
    </p:spTree>
    <p:extLst>
      <p:ext uri="{BB962C8B-B14F-4D97-AF65-F5344CB8AC3E}">
        <p14:creationId xmlns:p14="http://schemas.microsoft.com/office/powerpoint/2010/main" val="3996488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0FC0D5-451E-B9DF-CB86-5DEDCAB38B78}"/>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4" name="Title 3">
            <a:extLst>
              <a:ext uri="{FF2B5EF4-FFF2-40B4-BE49-F238E27FC236}">
                <a16:creationId xmlns:a16="http://schemas.microsoft.com/office/drawing/2014/main" id="{A8687ED1-6EDF-A81D-1FC7-1166A5D4B215}"/>
              </a:ext>
            </a:extLst>
          </p:cNvPr>
          <p:cNvSpPr>
            <a:spLocks noGrp="1"/>
          </p:cNvSpPr>
          <p:nvPr>
            <p:ph type="title"/>
          </p:nvPr>
        </p:nvSpPr>
        <p:spPr>
          <a:xfrm>
            <a:off x="4508311" y="3072092"/>
            <a:ext cx="7391400" cy="888633"/>
          </a:xfrm>
        </p:spPr>
        <p:txBody>
          <a:bodyPr/>
          <a:lstStyle/>
          <a:p>
            <a:r>
              <a:rPr lang="en-US">
                <a:solidFill>
                  <a:srgbClr val="C02034"/>
                </a:solidFill>
              </a:rPr>
              <a:t>CHƯƠNG 1.</a:t>
            </a:r>
            <a:br>
              <a:rPr lang="en-US">
                <a:solidFill>
                  <a:srgbClr val="C02034"/>
                </a:solidFill>
              </a:rPr>
            </a:br>
            <a:r>
              <a:rPr lang="en-US">
                <a:solidFill>
                  <a:srgbClr val="C02034"/>
                </a:solidFill>
              </a:rPr>
              <a:t>KHẢO SÁT, ĐẶC TẢ YÊU CẦU BÀI TOÁN</a:t>
            </a:r>
          </a:p>
        </p:txBody>
      </p:sp>
    </p:spTree>
    <p:extLst>
      <p:ext uri="{BB962C8B-B14F-4D97-AF65-F5344CB8AC3E}">
        <p14:creationId xmlns:p14="http://schemas.microsoft.com/office/powerpoint/2010/main" val="3222118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2E368C-AB8F-C034-B21A-8BF6988137A2}"/>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DBDA9169-48BA-2B35-AC2A-130E7969943A}"/>
              </a:ext>
            </a:extLst>
          </p:cNvPr>
          <p:cNvSpPr>
            <a:spLocks noGrp="1"/>
          </p:cNvSpPr>
          <p:nvPr>
            <p:ph type="title"/>
          </p:nvPr>
        </p:nvSpPr>
        <p:spPr/>
        <p:txBody>
          <a:bodyPr/>
          <a:lstStyle/>
          <a:p>
            <a:r>
              <a:rPr lang="en-US"/>
              <a:t>2. </a:t>
            </a:r>
            <a:r>
              <a:rPr lang="en-US" err="1"/>
              <a:t>Tính</a:t>
            </a:r>
            <a:r>
              <a:rPr lang="en-US"/>
              <a:t> </a:t>
            </a:r>
            <a:r>
              <a:rPr lang="en-US" err="1"/>
              <a:t>đóng</a:t>
            </a:r>
            <a:r>
              <a:rPr lang="en-US"/>
              <a:t> </a:t>
            </a:r>
            <a:r>
              <a:rPr lang="en-US" err="1"/>
              <a:t>gói</a:t>
            </a:r>
            <a:endParaRPr lang="en-US"/>
          </a:p>
        </p:txBody>
      </p:sp>
      <p:pic>
        <p:nvPicPr>
          <p:cNvPr id="6" name="Picture 5">
            <a:extLst>
              <a:ext uri="{FF2B5EF4-FFF2-40B4-BE49-F238E27FC236}">
                <a16:creationId xmlns:a16="http://schemas.microsoft.com/office/drawing/2014/main" id="{7845121A-EC03-73E3-707E-DBC0CED5F2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86774"/>
            <a:ext cx="7847045" cy="4413963"/>
          </a:xfrm>
          <a:prstGeom prst="rect">
            <a:avLst/>
          </a:prstGeom>
        </p:spPr>
      </p:pic>
      <p:sp>
        <p:nvSpPr>
          <p:cNvPr id="8" name="Content Placeholder 7">
            <a:extLst>
              <a:ext uri="{FF2B5EF4-FFF2-40B4-BE49-F238E27FC236}">
                <a16:creationId xmlns:a16="http://schemas.microsoft.com/office/drawing/2014/main" id="{4FC525B8-A464-8B28-04CA-EF2DCC3C3B56}"/>
              </a:ext>
            </a:extLst>
          </p:cNvPr>
          <p:cNvSpPr>
            <a:spLocks noGrp="1"/>
          </p:cNvSpPr>
          <p:nvPr>
            <p:ph sz="quarter" idx="13"/>
          </p:nvPr>
        </p:nvSpPr>
        <p:spPr>
          <a:xfrm>
            <a:off x="7847046" y="1486774"/>
            <a:ext cx="4006218" cy="4481194"/>
          </a:xfrm>
        </p:spPr>
        <p:txBody>
          <a:bodyPr/>
          <a:lstStyle/>
          <a:p>
            <a:r>
              <a:rPr lang="vi-VN"/>
              <a:t>Thuộc tính authorId và fullName được khai báo là private:</a:t>
            </a:r>
          </a:p>
          <a:p>
            <a:pPr lvl="1"/>
            <a:r>
              <a:rPr lang="en-US"/>
              <a:t>Đ</a:t>
            </a:r>
            <a:r>
              <a:rPr lang="vi-VN"/>
              <a:t>ảm bảo chúng chỉ có thể được truy cập hoặc sửa đổi thông qua các phương thức của lớp (getter và setter).</a:t>
            </a:r>
          </a:p>
          <a:p>
            <a:pPr lvl="1"/>
            <a:r>
              <a:rPr lang="en-US"/>
              <a:t>B</a:t>
            </a:r>
            <a:r>
              <a:rPr lang="vi-VN"/>
              <a:t>ảo vệ dữ liệu bên trong lớp, không cho phép thay đổi hoặc truy cập trực tiếp từ bên ngoài.</a:t>
            </a:r>
          </a:p>
          <a:p>
            <a:endParaRPr lang="en-US"/>
          </a:p>
        </p:txBody>
      </p:sp>
    </p:spTree>
    <p:extLst>
      <p:ext uri="{BB962C8B-B14F-4D97-AF65-F5344CB8AC3E}">
        <p14:creationId xmlns:p14="http://schemas.microsoft.com/office/powerpoint/2010/main" val="1416919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63E4C0-22B8-E164-355B-BA320554EB6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3EF54BA1-325D-9398-FA04-58227E56A42B}"/>
              </a:ext>
            </a:extLst>
          </p:cNvPr>
          <p:cNvSpPr>
            <a:spLocks noGrp="1"/>
          </p:cNvSpPr>
          <p:nvPr>
            <p:ph type="title"/>
          </p:nvPr>
        </p:nvSpPr>
        <p:spPr/>
        <p:txBody>
          <a:bodyPr/>
          <a:lstStyle/>
          <a:p>
            <a:r>
              <a:rPr lang="en-US"/>
              <a:t>2. </a:t>
            </a:r>
            <a:r>
              <a:rPr lang="en-US" err="1"/>
              <a:t>Tính</a:t>
            </a:r>
            <a:r>
              <a:rPr lang="en-US"/>
              <a:t> </a:t>
            </a:r>
            <a:r>
              <a:rPr lang="en-US" err="1"/>
              <a:t>đóng</a:t>
            </a:r>
            <a:r>
              <a:rPr lang="en-US"/>
              <a:t> </a:t>
            </a:r>
            <a:r>
              <a:rPr lang="en-US" err="1"/>
              <a:t>gói</a:t>
            </a:r>
            <a:endParaRPr lang="en-US"/>
          </a:p>
        </p:txBody>
      </p:sp>
      <p:sp>
        <p:nvSpPr>
          <p:cNvPr id="4" name="Content Placeholder 3">
            <a:extLst>
              <a:ext uri="{FF2B5EF4-FFF2-40B4-BE49-F238E27FC236}">
                <a16:creationId xmlns:a16="http://schemas.microsoft.com/office/drawing/2014/main" id="{CCB93990-1B37-C9E8-3607-CB09598DFA81}"/>
              </a:ext>
            </a:extLst>
          </p:cNvPr>
          <p:cNvSpPr>
            <a:spLocks noGrp="1"/>
          </p:cNvSpPr>
          <p:nvPr>
            <p:ph sz="quarter" idx="13"/>
          </p:nvPr>
        </p:nvSpPr>
        <p:spPr/>
        <p:txBody>
          <a:bodyPr/>
          <a:lstStyle/>
          <a:p>
            <a:r>
              <a:rPr lang="vi-VN"/>
              <a:t>Các phương thức getAuthorId(), setAuthorId(int authorId), getFullName(), và setFullName(String fullName) được sử dụng:</a:t>
            </a:r>
          </a:p>
          <a:p>
            <a:pPr lvl="1"/>
            <a:r>
              <a:rPr lang="en-US"/>
              <a:t>Đ</a:t>
            </a:r>
            <a:r>
              <a:rPr lang="vi-VN"/>
              <a:t>óng vai trò là cổng giao tiếp để truy cập hoặc chỉnh sửa giá trị của authorId và fullName.</a:t>
            </a:r>
          </a:p>
          <a:p>
            <a:pPr lvl="1"/>
            <a:r>
              <a:rPr lang="en-US"/>
              <a:t>C</a:t>
            </a:r>
            <a:r>
              <a:rPr lang="vi-VN"/>
              <a:t>ó thể thêm logic kiểm tra dữ liệu trong các setter để đảm bảo rằng dữ liệu được nhập vào là hợp lệ (ví dụ: không cho phép fullName rỗng).</a:t>
            </a:r>
          </a:p>
          <a:p>
            <a:r>
              <a:rPr lang="vi-VN"/>
              <a:t>Bảo vệ tính toàn vẹn của dữ liệu:</a:t>
            </a:r>
          </a:p>
          <a:p>
            <a:pPr lvl="1"/>
            <a:r>
              <a:rPr lang="vi-VN"/>
              <a:t>Việc không cho phép truy cập trực tiếp đến các thuộc tính private giúp bảo vệ chúng khỏi bị thay đổi không kiểm soát từ bên ngoài.</a:t>
            </a:r>
          </a:p>
          <a:p>
            <a:r>
              <a:rPr lang="vi-VN"/>
              <a:t>Hàm khởi tạo (constructor):</a:t>
            </a:r>
          </a:p>
          <a:p>
            <a:pPr lvl="1"/>
            <a:r>
              <a:rPr lang="vi-VN"/>
              <a:t>Hàm khởi tạo Author(int authorId, String fullName) cung cấp một cách an toàn để khởi tạo đối tượng ngay từ đầu.</a:t>
            </a:r>
          </a:p>
          <a:p>
            <a:endParaRPr lang="en-US"/>
          </a:p>
        </p:txBody>
      </p:sp>
    </p:spTree>
    <p:extLst>
      <p:ext uri="{BB962C8B-B14F-4D97-AF65-F5344CB8AC3E}">
        <p14:creationId xmlns:p14="http://schemas.microsoft.com/office/powerpoint/2010/main" val="2455150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BE7D25-E6A3-B885-47B1-ABE0A9EDEAFF}"/>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7EE53403-35B5-5185-D945-AE5047A73EB1}"/>
              </a:ext>
            </a:extLst>
          </p:cNvPr>
          <p:cNvSpPr>
            <a:spLocks noGrp="1"/>
          </p:cNvSpPr>
          <p:nvPr>
            <p:ph type="title"/>
          </p:nvPr>
        </p:nvSpPr>
        <p:spPr/>
        <p:txBody>
          <a:bodyPr/>
          <a:lstStyle/>
          <a:p>
            <a:r>
              <a:rPr lang="en-US"/>
              <a:t>3. </a:t>
            </a:r>
            <a:r>
              <a:rPr lang="en-US" err="1"/>
              <a:t>Tính</a:t>
            </a:r>
            <a:r>
              <a:rPr lang="en-US"/>
              <a:t> </a:t>
            </a:r>
            <a:r>
              <a:rPr lang="en-US" err="1"/>
              <a:t>trừu</a:t>
            </a:r>
            <a:r>
              <a:rPr lang="en-US"/>
              <a:t> </a:t>
            </a:r>
            <a:r>
              <a:rPr lang="en-US" err="1"/>
              <a:t>tượng</a:t>
            </a:r>
            <a:endParaRPr lang="en-US"/>
          </a:p>
        </p:txBody>
      </p:sp>
      <p:sp>
        <p:nvSpPr>
          <p:cNvPr id="4" name="Content Placeholder 3">
            <a:extLst>
              <a:ext uri="{FF2B5EF4-FFF2-40B4-BE49-F238E27FC236}">
                <a16:creationId xmlns:a16="http://schemas.microsoft.com/office/drawing/2014/main" id="{BEC0906A-D9E9-A0C4-D96B-F8B81B9E26C1}"/>
              </a:ext>
            </a:extLst>
          </p:cNvPr>
          <p:cNvSpPr>
            <a:spLocks noGrp="1"/>
          </p:cNvSpPr>
          <p:nvPr>
            <p:ph sz="quarter" idx="13"/>
          </p:nvPr>
        </p:nvSpPr>
        <p:spPr/>
        <p:txBody>
          <a:bodyPr/>
          <a:lstStyle/>
          <a:p>
            <a:r>
              <a:rPr lang="vi-VN"/>
              <a:t>Person là một lớp trừu tượng (abstract class) dùng để biểu diễn các đối tượng tham gia trong hệ thống, gồm các đặc điểm và hành vi chung cho tất cả các loại người dùng (Admin, Employee, và Customer).</a:t>
            </a:r>
            <a:endParaRPr lang="en-US"/>
          </a:p>
        </p:txBody>
      </p:sp>
    </p:spTree>
    <p:extLst>
      <p:ext uri="{BB962C8B-B14F-4D97-AF65-F5344CB8AC3E}">
        <p14:creationId xmlns:p14="http://schemas.microsoft.com/office/powerpoint/2010/main" val="869390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F49210-2509-8A88-1528-1F4037A10F06}"/>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E88E6304-1EBD-4BA0-BBEB-6E6E8ECF2F40}"/>
              </a:ext>
            </a:extLst>
          </p:cNvPr>
          <p:cNvSpPr>
            <a:spLocks noGrp="1"/>
          </p:cNvSpPr>
          <p:nvPr>
            <p:ph type="title"/>
          </p:nvPr>
        </p:nvSpPr>
        <p:spPr/>
        <p:txBody>
          <a:bodyPr/>
          <a:lstStyle/>
          <a:p>
            <a:r>
              <a:rPr lang="en-US"/>
              <a:t>3. </a:t>
            </a:r>
            <a:r>
              <a:rPr lang="en-US" err="1"/>
              <a:t>Tính</a:t>
            </a:r>
            <a:r>
              <a:rPr lang="en-US"/>
              <a:t> </a:t>
            </a:r>
            <a:r>
              <a:rPr lang="en-US" err="1"/>
              <a:t>trừu</a:t>
            </a:r>
            <a:r>
              <a:rPr lang="en-US"/>
              <a:t> </a:t>
            </a:r>
            <a:r>
              <a:rPr lang="en-US" err="1"/>
              <a:t>tượng</a:t>
            </a:r>
            <a:endParaRPr lang="en-US"/>
          </a:p>
        </p:txBody>
      </p:sp>
      <p:sp>
        <p:nvSpPr>
          <p:cNvPr id="4" name="Content Placeholder 3">
            <a:extLst>
              <a:ext uri="{FF2B5EF4-FFF2-40B4-BE49-F238E27FC236}">
                <a16:creationId xmlns:a16="http://schemas.microsoft.com/office/drawing/2014/main" id="{6221F2AE-D33F-BF8C-E11A-A85959DDAC7C}"/>
              </a:ext>
            </a:extLst>
          </p:cNvPr>
          <p:cNvSpPr>
            <a:spLocks noGrp="1"/>
          </p:cNvSpPr>
          <p:nvPr>
            <p:ph sz="quarter" idx="13"/>
          </p:nvPr>
        </p:nvSpPr>
        <p:spPr/>
        <p:txBody>
          <a:bodyPr/>
          <a:lstStyle/>
          <a:p>
            <a:r>
              <a:rPr lang="en-US" err="1"/>
              <a:t>Lớp</a:t>
            </a:r>
            <a:r>
              <a:rPr lang="en-US"/>
              <a:t> cha Person:</a:t>
            </a:r>
          </a:p>
        </p:txBody>
      </p:sp>
      <p:pic>
        <p:nvPicPr>
          <p:cNvPr id="5" name="Picture 4">
            <a:extLst>
              <a:ext uri="{FF2B5EF4-FFF2-40B4-BE49-F238E27FC236}">
                <a16:creationId xmlns:a16="http://schemas.microsoft.com/office/drawing/2014/main" id="{692BF420-EF3F-2790-14EA-9B54065DE4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3239" y="1757362"/>
            <a:ext cx="7485522" cy="4210606"/>
          </a:xfrm>
          <a:prstGeom prst="rect">
            <a:avLst/>
          </a:prstGeom>
        </p:spPr>
      </p:pic>
    </p:spTree>
    <p:extLst>
      <p:ext uri="{BB962C8B-B14F-4D97-AF65-F5344CB8AC3E}">
        <p14:creationId xmlns:p14="http://schemas.microsoft.com/office/powerpoint/2010/main" val="2370019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2AFBBE-4265-1460-7660-13082E128C97}"/>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E88D603A-E945-BC26-B2E7-483A67D4DA0E}"/>
              </a:ext>
            </a:extLst>
          </p:cNvPr>
          <p:cNvSpPr>
            <a:spLocks noGrp="1"/>
          </p:cNvSpPr>
          <p:nvPr>
            <p:ph type="title"/>
          </p:nvPr>
        </p:nvSpPr>
        <p:spPr/>
        <p:txBody>
          <a:bodyPr/>
          <a:lstStyle/>
          <a:p>
            <a:r>
              <a:rPr lang="en-US"/>
              <a:t>3. </a:t>
            </a:r>
            <a:r>
              <a:rPr lang="en-US" err="1"/>
              <a:t>Tính</a:t>
            </a:r>
            <a:r>
              <a:rPr lang="en-US"/>
              <a:t> </a:t>
            </a:r>
            <a:r>
              <a:rPr lang="en-US" err="1"/>
              <a:t>trừu</a:t>
            </a:r>
            <a:r>
              <a:rPr lang="en-US"/>
              <a:t> </a:t>
            </a:r>
            <a:r>
              <a:rPr lang="en-US" err="1"/>
              <a:t>tượng</a:t>
            </a:r>
            <a:endParaRPr lang="en-US"/>
          </a:p>
        </p:txBody>
      </p:sp>
      <p:sp>
        <p:nvSpPr>
          <p:cNvPr id="4" name="Content Placeholder 3">
            <a:extLst>
              <a:ext uri="{FF2B5EF4-FFF2-40B4-BE49-F238E27FC236}">
                <a16:creationId xmlns:a16="http://schemas.microsoft.com/office/drawing/2014/main" id="{AF03674F-83A7-C546-54A6-08A1BDE3511D}"/>
              </a:ext>
            </a:extLst>
          </p:cNvPr>
          <p:cNvSpPr>
            <a:spLocks noGrp="1"/>
          </p:cNvSpPr>
          <p:nvPr>
            <p:ph sz="quarter" idx="13"/>
          </p:nvPr>
        </p:nvSpPr>
        <p:spPr/>
        <p:txBody>
          <a:bodyPr/>
          <a:lstStyle/>
          <a:p>
            <a:r>
              <a:rPr lang="en-US" err="1"/>
              <a:t>Lớp</a:t>
            </a:r>
            <a:r>
              <a:rPr lang="en-US"/>
              <a:t> con Employee:</a:t>
            </a:r>
          </a:p>
        </p:txBody>
      </p:sp>
      <p:pic>
        <p:nvPicPr>
          <p:cNvPr id="5" name="Picture 4">
            <a:extLst>
              <a:ext uri="{FF2B5EF4-FFF2-40B4-BE49-F238E27FC236}">
                <a16:creationId xmlns:a16="http://schemas.microsoft.com/office/drawing/2014/main" id="{2FB1CAF5-0BF3-1C31-017C-F90DBBF47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3434" y="1757582"/>
            <a:ext cx="7485132" cy="4210386"/>
          </a:xfrm>
          <a:prstGeom prst="rect">
            <a:avLst/>
          </a:prstGeom>
        </p:spPr>
      </p:pic>
    </p:spTree>
    <p:extLst>
      <p:ext uri="{BB962C8B-B14F-4D97-AF65-F5344CB8AC3E}">
        <p14:creationId xmlns:p14="http://schemas.microsoft.com/office/powerpoint/2010/main" val="3593889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708E22-6355-E46C-6916-6698B7856CFA}"/>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8013FC13-B572-7070-2B8A-B8E83C975E92}"/>
              </a:ext>
            </a:extLst>
          </p:cNvPr>
          <p:cNvSpPr>
            <a:spLocks noGrp="1"/>
          </p:cNvSpPr>
          <p:nvPr>
            <p:ph type="title"/>
          </p:nvPr>
        </p:nvSpPr>
        <p:spPr/>
        <p:txBody>
          <a:bodyPr/>
          <a:lstStyle/>
          <a:p>
            <a:r>
              <a:rPr lang="en-US"/>
              <a:t>3. </a:t>
            </a:r>
            <a:r>
              <a:rPr lang="en-US" err="1"/>
              <a:t>Tính</a:t>
            </a:r>
            <a:r>
              <a:rPr lang="en-US"/>
              <a:t> </a:t>
            </a:r>
            <a:r>
              <a:rPr lang="en-US" err="1"/>
              <a:t>trừu</a:t>
            </a:r>
            <a:r>
              <a:rPr lang="en-US"/>
              <a:t> </a:t>
            </a:r>
            <a:r>
              <a:rPr lang="en-US" err="1"/>
              <a:t>tượng</a:t>
            </a:r>
            <a:endParaRPr lang="en-US"/>
          </a:p>
        </p:txBody>
      </p:sp>
      <p:sp>
        <p:nvSpPr>
          <p:cNvPr id="4" name="Content Placeholder 3">
            <a:extLst>
              <a:ext uri="{FF2B5EF4-FFF2-40B4-BE49-F238E27FC236}">
                <a16:creationId xmlns:a16="http://schemas.microsoft.com/office/drawing/2014/main" id="{9F3669CB-B83E-9BCA-242C-48464B899726}"/>
              </a:ext>
            </a:extLst>
          </p:cNvPr>
          <p:cNvSpPr>
            <a:spLocks noGrp="1"/>
          </p:cNvSpPr>
          <p:nvPr>
            <p:ph sz="quarter" idx="13"/>
          </p:nvPr>
        </p:nvSpPr>
        <p:spPr/>
        <p:txBody>
          <a:bodyPr/>
          <a:lstStyle/>
          <a:p>
            <a:r>
              <a:rPr lang="en-US" err="1"/>
              <a:t>Lớp</a:t>
            </a:r>
            <a:r>
              <a:rPr lang="en-US"/>
              <a:t> con Customer</a:t>
            </a:r>
          </a:p>
        </p:txBody>
      </p:sp>
      <p:pic>
        <p:nvPicPr>
          <p:cNvPr id="5" name="Picture 4">
            <a:extLst>
              <a:ext uri="{FF2B5EF4-FFF2-40B4-BE49-F238E27FC236}">
                <a16:creationId xmlns:a16="http://schemas.microsoft.com/office/drawing/2014/main" id="{8C2E98DE-AE5B-8602-6D9E-D70FC408F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3239" y="1757362"/>
            <a:ext cx="7485522" cy="4210606"/>
          </a:xfrm>
          <a:prstGeom prst="rect">
            <a:avLst/>
          </a:prstGeom>
        </p:spPr>
      </p:pic>
    </p:spTree>
    <p:extLst>
      <p:ext uri="{BB962C8B-B14F-4D97-AF65-F5344CB8AC3E}">
        <p14:creationId xmlns:p14="http://schemas.microsoft.com/office/powerpoint/2010/main" val="2261686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746D8B-0E42-3637-67E3-80731296313B}"/>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1F500F79-88DC-CC0F-5426-868ACCD8B84F}"/>
              </a:ext>
            </a:extLst>
          </p:cNvPr>
          <p:cNvSpPr>
            <a:spLocks noGrp="1"/>
          </p:cNvSpPr>
          <p:nvPr>
            <p:ph type="title"/>
          </p:nvPr>
        </p:nvSpPr>
        <p:spPr/>
        <p:txBody>
          <a:bodyPr/>
          <a:lstStyle/>
          <a:p>
            <a:r>
              <a:rPr lang="en-US"/>
              <a:t>4. </a:t>
            </a:r>
            <a:r>
              <a:rPr lang="en-US" err="1"/>
              <a:t>Tính</a:t>
            </a:r>
            <a:r>
              <a:rPr lang="en-US"/>
              <a:t> </a:t>
            </a:r>
            <a:r>
              <a:rPr lang="en-US" err="1"/>
              <a:t>đa</a:t>
            </a:r>
            <a:r>
              <a:rPr lang="en-US"/>
              <a:t> </a:t>
            </a:r>
            <a:r>
              <a:rPr lang="en-US" err="1"/>
              <a:t>hình</a:t>
            </a:r>
            <a:endParaRPr lang="en-US"/>
          </a:p>
        </p:txBody>
      </p:sp>
      <p:sp>
        <p:nvSpPr>
          <p:cNvPr id="4" name="Content Placeholder 3">
            <a:extLst>
              <a:ext uri="{FF2B5EF4-FFF2-40B4-BE49-F238E27FC236}">
                <a16:creationId xmlns:a16="http://schemas.microsoft.com/office/drawing/2014/main" id="{E1DE5AD4-885A-09A4-C9FD-91EE886E4106}"/>
              </a:ext>
            </a:extLst>
          </p:cNvPr>
          <p:cNvSpPr>
            <a:spLocks noGrp="1"/>
          </p:cNvSpPr>
          <p:nvPr>
            <p:ph sz="quarter" idx="13"/>
          </p:nvPr>
        </p:nvSpPr>
        <p:spPr>
          <a:xfrm>
            <a:off x="6124424" y="1058844"/>
            <a:ext cx="5728840" cy="4909124"/>
          </a:xfrm>
        </p:spPr>
        <p:txBody>
          <a:bodyPr/>
          <a:lstStyle/>
          <a:p>
            <a:r>
              <a:rPr lang="vi-VN" sz="2000"/>
              <a:t>Phương thức setCellFactory của TableColumn nhận một đối tượng Callback, và trong trường hợp này, chúng ta sử dụng một TableCell&lt;Rent, Boolean&gt; để xử lý việc hiển thị và chỉnh sửa giá trị trong cột. TableCell là lớp cơ sở cho các ô trong bảng, và thông qua việc kế thừa từ TableCell, ta có thể định nghĩa cách thức hiển thị và chỉnh sửa các giá trị trong từng ô. Đây chính là nơi đa hình thể hiện:</a:t>
            </a:r>
          </a:p>
          <a:p>
            <a:pPr lvl="1"/>
            <a:r>
              <a:rPr lang="vi-VN" sz="2000"/>
              <a:t>TableCell có thể được sử dụng cho nhiều kiểu dữ liệu khác nhau (như String, Integer, Boolean...), và ta có thể tùy chỉnh từng loại TableCell cho các kiểu dữ liệu khác nhau.</a:t>
            </a:r>
          </a:p>
          <a:p>
            <a:pPr lvl="1"/>
            <a:r>
              <a:rPr lang="vi-VN" sz="2000"/>
              <a:t>Trong đoạn mã này, TableCell&lt;Rent, Boolean&gt; là lớp con của TableCell dành riêng cho đối tượng Rent và kiểu dữ liệu Boolean</a:t>
            </a:r>
          </a:p>
          <a:p>
            <a:endParaRPr lang="en-US" sz="1600"/>
          </a:p>
        </p:txBody>
      </p:sp>
      <p:pic>
        <p:nvPicPr>
          <p:cNvPr id="5" name="Picture 4">
            <a:extLst>
              <a:ext uri="{FF2B5EF4-FFF2-40B4-BE49-F238E27FC236}">
                <a16:creationId xmlns:a16="http://schemas.microsoft.com/office/drawing/2014/main" id="{1DA2DE88-E1D3-50BE-F941-E3562CDF70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89486"/>
            <a:ext cx="6124424" cy="3444988"/>
          </a:xfrm>
          <a:prstGeom prst="rect">
            <a:avLst/>
          </a:prstGeom>
        </p:spPr>
      </p:pic>
    </p:spTree>
    <p:extLst>
      <p:ext uri="{BB962C8B-B14F-4D97-AF65-F5344CB8AC3E}">
        <p14:creationId xmlns:p14="http://schemas.microsoft.com/office/powerpoint/2010/main" val="252339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CDAD44-4C6F-16E9-0C9A-706B1A8E8D8D}"/>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7926A51F-6BEB-CE5A-64F5-AE6CD51AA9F4}"/>
              </a:ext>
            </a:extLst>
          </p:cNvPr>
          <p:cNvSpPr>
            <a:spLocks noGrp="1"/>
          </p:cNvSpPr>
          <p:nvPr>
            <p:ph type="title"/>
          </p:nvPr>
        </p:nvSpPr>
        <p:spPr/>
        <p:txBody>
          <a:bodyPr/>
          <a:lstStyle/>
          <a:p>
            <a:r>
              <a:rPr lang="en-US"/>
              <a:t>4. </a:t>
            </a:r>
            <a:r>
              <a:rPr lang="en-US" err="1"/>
              <a:t>Tính</a:t>
            </a:r>
            <a:r>
              <a:rPr lang="en-US"/>
              <a:t> </a:t>
            </a:r>
            <a:r>
              <a:rPr lang="en-US" err="1"/>
              <a:t>đa</a:t>
            </a:r>
            <a:r>
              <a:rPr lang="en-US"/>
              <a:t> </a:t>
            </a:r>
            <a:r>
              <a:rPr lang="en-US" err="1"/>
              <a:t>hình</a:t>
            </a:r>
            <a:endParaRPr lang="en-US"/>
          </a:p>
        </p:txBody>
      </p:sp>
      <p:sp>
        <p:nvSpPr>
          <p:cNvPr id="4" name="Content Placeholder 3">
            <a:extLst>
              <a:ext uri="{FF2B5EF4-FFF2-40B4-BE49-F238E27FC236}">
                <a16:creationId xmlns:a16="http://schemas.microsoft.com/office/drawing/2014/main" id="{8256269C-9471-4BEF-7386-49E4FB8C1450}"/>
              </a:ext>
            </a:extLst>
          </p:cNvPr>
          <p:cNvSpPr>
            <a:spLocks noGrp="1"/>
          </p:cNvSpPr>
          <p:nvPr>
            <p:ph sz="quarter" idx="13"/>
          </p:nvPr>
        </p:nvSpPr>
        <p:spPr/>
        <p:txBody>
          <a:bodyPr/>
          <a:lstStyle/>
          <a:p>
            <a:r>
              <a:rPr lang="vi-VN"/>
              <a:t>Phương thức updateItem trong lớp TableCell được ghi đè lại để xử lý cách hiển thị giá trị trong mỗi ô của bảng:</a:t>
            </a:r>
          </a:p>
          <a:p>
            <a:pPr lvl="1"/>
            <a:r>
              <a:rPr lang="vi-VN"/>
              <a:t>updateItem(Boolean item, boolean empty) là phương thức có sẵn trong TableCell, nhưng trong đoạn mã này, nó được ghi đè để cung cấp cách hiển thị giá trị cho ô hiện tại.</a:t>
            </a:r>
          </a:p>
          <a:p>
            <a:pPr lvl="1"/>
            <a:r>
              <a:rPr lang="vi-VN"/>
              <a:t>Cách cài đặt này cho phép tính đa hình: lớp con TableCell&lt;Rent, Boolean&gt; có thể thay đổi cách thức hoạt động của phương thức updateItem mà không làm ảnh hưởng đến những TableCell khác trong ứng dụng.</a:t>
            </a:r>
          </a:p>
          <a:p>
            <a:endParaRPr lang="en-US"/>
          </a:p>
        </p:txBody>
      </p:sp>
    </p:spTree>
    <p:extLst>
      <p:ext uri="{BB962C8B-B14F-4D97-AF65-F5344CB8AC3E}">
        <p14:creationId xmlns:p14="http://schemas.microsoft.com/office/powerpoint/2010/main" val="1230738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3C8B2D-322E-8E26-989D-75587F2CACB2}"/>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itle 2">
            <a:extLst>
              <a:ext uri="{FF2B5EF4-FFF2-40B4-BE49-F238E27FC236}">
                <a16:creationId xmlns:a16="http://schemas.microsoft.com/office/drawing/2014/main" id="{203A99CF-3803-7A48-2C07-268B1DB54B79}"/>
              </a:ext>
            </a:extLst>
          </p:cNvPr>
          <p:cNvSpPr>
            <a:spLocks noGrp="1"/>
          </p:cNvSpPr>
          <p:nvPr>
            <p:ph type="title"/>
          </p:nvPr>
        </p:nvSpPr>
        <p:spPr/>
        <p:txBody>
          <a:bodyPr/>
          <a:lstStyle/>
          <a:p>
            <a:r>
              <a:rPr lang="en-US"/>
              <a:t>4. </a:t>
            </a:r>
            <a:r>
              <a:rPr lang="en-US" err="1"/>
              <a:t>Tính</a:t>
            </a:r>
            <a:r>
              <a:rPr lang="en-US"/>
              <a:t> </a:t>
            </a:r>
            <a:r>
              <a:rPr lang="en-US" err="1"/>
              <a:t>đa</a:t>
            </a:r>
            <a:r>
              <a:rPr lang="en-US"/>
              <a:t> </a:t>
            </a:r>
            <a:r>
              <a:rPr lang="en-US" err="1"/>
              <a:t>hình</a:t>
            </a:r>
            <a:endParaRPr lang="en-US"/>
          </a:p>
        </p:txBody>
      </p:sp>
      <p:sp>
        <p:nvSpPr>
          <p:cNvPr id="4" name="Content Placeholder 3">
            <a:extLst>
              <a:ext uri="{FF2B5EF4-FFF2-40B4-BE49-F238E27FC236}">
                <a16:creationId xmlns:a16="http://schemas.microsoft.com/office/drawing/2014/main" id="{77D894A9-9F78-330A-3E76-F18868D54099}"/>
              </a:ext>
            </a:extLst>
          </p:cNvPr>
          <p:cNvSpPr>
            <a:spLocks noGrp="1"/>
          </p:cNvSpPr>
          <p:nvPr>
            <p:ph sz="quarter" idx="13"/>
          </p:nvPr>
        </p:nvSpPr>
        <p:spPr>
          <a:xfrm>
            <a:off x="6096000" y="1058844"/>
            <a:ext cx="5757264" cy="4909124"/>
          </a:xfrm>
        </p:spPr>
        <p:txBody>
          <a:bodyPr/>
          <a:lstStyle/>
          <a:p>
            <a:r>
              <a:rPr lang="vi-VN" sz="2400"/>
              <a:t>startEdit() và cancelEdit() là các phương thức của TableCell được ghi đè. Khi người dùng bắt đầu chỉnh sửa ô trong bảng, phương thức startEdit được gọi, và khi người dùng hủy chỉnh sửa, phương thức cancelEdit được gọi.</a:t>
            </a:r>
          </a:p>
          <a:p>
            <a:r>
              <a:rPr lang="vi-VN" sz="2400"/>
              <a:t>Việc ghi đè lại các phương thức này cho phép lớp con điều chỉnh hành vi mặc định của TableCell sao cho phù hợp với yêu cầu chỉnh sửa giá trị của một ô chứa ComboBox&lt;Boolean&gt;. Điều này cũng là một ví dụ của đa hình, vì ta đang thay đổi hành vi của một phương thức đã được định nghĩa trong lớp cơ sở (TableCell).</a:t>
            </a:r>
          </a:p>
          <a:p>
            <a:endParaRPr lang="en-US"/>
          </a:p>
        </p:txBody>
      </p:sp>
      <p:pic>
        <p:nvPicPr>
          <p:cNvPr id="5" name="Picture 4">
            <a:extLst>
              <a:ext uri="{FF2B5EF4-FFF2-40B4-BE49-F238E27FC236}">
                <a16:creationId xmlns:a16="http://schemas.microsoft.com/office/drawing/2014/main" id="{8F23DC97-6C02-44A7-2076-91A4CDD266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70920"/>
            <a:ext cx="6107664" cy="3435561"/>
          </a:xfrm>
          <a:prstGeom prst="rect">
            <a:avLst/>
          </a:prstGeom>
        </p:spPr>
      </p:pic>
    </p:spTree>
    <p:extLst>
      <p:ext uri="{BB962C8B-B14F-4D97-AF65-F5344CB8AC3E}">
        <p14:creationId xmlns:p14="http://schemas.microsoft.com/office/powerpoint/2010/main" val="220002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7B0A4EB-F12D-9768-9E0C-A8BFDD1A096F}"/>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B612DC4D-49F4-3256-D470-BDC4A58A3B4A}"/>
              </a:ext>
            </a:extLst>
          </p:cNvPr>
          <p:cNvSpPr>
            <a:spLocks noGrp="1"/>
          </p:cNvSpPr>
          <p:nvPr>
            <p:ph type="title"/>
          </p:nvPr>
        </p:nvSpPr>
        <p:spPr/>
        <p:txBody>
          <a:bodyPr/>
          <a:lstStyle/>
          <a:p>
            <a:r>
              <a:rPr lang="en-US"/>
              <a:t>5. </a:t>
            </a:r>
            <a:r>
              <a:rPr lang="en-US" err="1"/>
              <a:t>Mẫu</a:t>
            </a:r>
            <a:r>
              <a:rPr lang="en-US"/>
              <a:t> </a:t>
            </a:r>
            <a:r>
              <a:rPr lang="en-US" err="1"/>
              <a:t>thiết</a:t>
            </a:r>
            <a:r>
              <a:rPr lang="en-US"/>
              <a:t> </a:t>
            </a:r>
            <a:r>
              <a:rPr lang="en-US" err="1"/>
              <a:t>kế</a:t>
            </a:r>
            <a:r>
              <a:rPr lang="en-US"/>
              <a:t> Singleton</a:t>
            </a:r>
          </a:p>
        </p:txBody>
      </p:sp>
      <p:sp>
        <p:nvSpPr>
          <p:cNvPr id="4" name="Content Placeholder 3">
            <a:extLst>
              <a:ext uri="{FF2B5EF4-FFF2-40B4-BE49-F238E27FC236}">
                <a16:creationId xmlns:a16="http://schemas.microsoft.com/office/drawing/2014/main" id="{84276166-DF9A-9591-0105-60C276F6895D}"/>
              </a:ext>
            </a:extLst>
          </p:cNvPr>
          <p:cNvSpPr>
            <a:spLocks noGrp="1"/>
          </p:cNvSpPr>
          <p:nvPr>
            <p:ph sz="quarter" idx="13"/>
          </p:nvPr>
        </p:nvSpPr>
        <p:spPr>
          <a:xfrm>
            <a:off x="5943600" y="1058844"/>
            <a:ext cx="6248400" cy="4909124"/>
          </a:xfrm>
        </p:spPr>
        <p:txBody>
          <a:bodyPr/>
          <a:lstStyle/>
          <a:p>
            <a:r>
              <a:rPr lang="en-US" sz="2000"/>
              <a:t>L</a:t>
            </a:r>
            <a:r>
              <a:rPr lang="vi-VN" sz="2000"/>
              <a:t>à một mẫu thiết kế trong lập trình, giúp đảm bảo rằng một lớp chỉ có một đối tượng duy nhất trong suốt vòng đời của ứng dụng. Mẫu thiết kế này cung cấp một phương thức để truy cập đối tượng đó, đảm bảo rằng đối tượng chỉ được tạo ra một lần và không thể tạo thêm bất kỳ bản sao nào.</a:t>
            </a:r>
          </a:p>
          <a:p>
            <a:r>
              <a:rPr lang="en-US" sz="2000"/>
              <a:t>Đ</a:t>
            </a:r>
            <a:r>
              <a:rPr lang="vi-VN" sz="2000"/>
              <a:t>ảm bảo rằng chỉ có một đối tượng duy nhất của lớp Session được tạo ra. Điều này rất hữu ích khi cần lưu trữ trạng thái chung (như personId, customerId) mà không muốn tạo nhiều bản sao của đối tượng này trong suốt thời gian chạy của ứng dụng.</a:t>
            </a:r>
          </a:p>
          <a:p>
            <a:r>
              <a:rPr lang="vi-VN" sz="2000"/>
              <a:t>Đối tượng Session được truy cập thông qua phương thức getInstance(), và quá trình tạo đối tượng này chỉ xảy ra một lần duy nhất, tránh việc tạo ra nhiều đối tượng không cần thiết.</a:t>
            </a:r>
          </a:p>
          <a:p>
            <a:endParaRPr lang="en-US" sz="2000"/>
          </a:p>
        </p:txBody>
      </p:sp>
      <p:pic>
        <p:nvPicPr>
          <p:cNvPr id="5" name="Picture 4">
            <a:extLst>
              <a:ext uri="{FF2B5EF4-FFF2-40B4-BE49-F238E27FC236}">
                <a16:creationId xmlns:a16="http://schemas.microsoft.com/office/drawing/2014/main" id="{6490C4CA-EAEB-DBC0-28E0-3E1113DF30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41768"/>
            <a:ext cx="5943600" cy="3343275"/>
          </a:xfrm>
          <a:prstGeom prst="rect">
            <a:avLst/>
          </a:prstGeom>
        </p:spPr>
      </p:pic>
    </p:spTree>
    <p:extLst>
      <p:ext uri="{BB962C8B-B14F-4D97-AF65-F5344CB8AC3E}">
        <p14:creationId xmlns:p14="http://schemas.microsoft.com/office/powerpoint/2010/main" val="283410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5753B7-A49D-B231-05F4-201E9ADC188D}"/>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3" name="Title 2">
            <a:extLst>
              <a:ext uri="{FF2B5EF4-FFF2-40B4-BE49-F238E27FC236}">
                <a16:creationId xmlns:a16="http://schemas.microsoft.com/office/drawing/2014/main" id="{EA522B2C-36B5-79DA-B87A-D3647EB9869B}"/>
              </a:ext>
            </a:extLst>
          </p:cNvPr>
          <p:cNvSpPr>
            <a:spLocks noGrp="1"/>
          </p:cNvSpPr>
          <p:nvPr>
            <p:ph type="title"/>
          </p:nvPr>
        </p:nvSpPr>
        <p:spPr/>
        <p:txBody>
          <a:bodyPr/>
          <a:lstStyle/>
          <a:p>
            <a:r>
              <a:rPr lang="en-US"/>
              <a:t>1. </a:t>
            </a:r>
            <a:r>
              <a:rPr lang="en-US" err="1"/>
              <a:t>Mô</a:t>
            </a:r>
            <a:r>
              <a:rPr lang="en-US"/>
              <a:t> </a:t>
            </a:r>
            <a:r>
              <a:rPr lang="en-US" err="1"/>
              <a:t>tả</a:t>
            </a:r>
            <a:r>
              <a:rPr lang="en-US"/>
              <a:t> </a:t>
            </a:r>
            <a:r>
              <a:rPr lang="en-US" err="1"/>
              <a:t>yêu</a:t>
            </a:r>
            <a:r>
              <a:rPr lang="en-US"/>
              <a:t> </a:t>
            </a:r>
            <a:r>
              <a:rPr lang="en-US" err="1"/>
              <a:t>cầu</a:t>
            </a:r>
            <a:r>
              <a:rPr lang="en-US"/>
              <a:t> </a:t>
            </a:r>
            <a:r>
              <a:rPr lang="en-US" err="1"/>
              <a:t>bài</a:t>
            </a:r>
            <a:r>
              <a:rPr lang="en-US"/>
              <a:t> </a:t>
            </a:r>
            <a:r>
              <a:rPr lang="en-US" err="1"/>
              <a:t>toán</a:t>
            </a:r>
            <a:endParaRPr lang="en-US"/>
          </a:p>
        </p:txBody>
      </p:sp>
      <p:sp>
        <p:nvSpPr>
          <p:cNvPr id="4" name="Content Placeholder 3">
            <a:extLst>
              <a:ext uri="{FF2B5EF4-FFF2-40B4-BE49-F238E27FC236}">
                <a16:creationId xmlns:a16="http://schemas.microsoft.com/office/drawing/2014/main" id="{D87344F6-313A-4018-CCB6-1684070C6D1A}"/>
              </a:ext>
            </a:extLst>
          </p:cNvPr>
          <p:cNvSpPr>
            <a:spLocks noGrp="1"/>
          </p:cNvSpPr>
          <p:nvPr>
            <p:ph sz="quarter" idx="13"/>
          </p:nvPr>
        </p:nvSpPr>
        <p:spPr/>
        <p:txBody>
          <a:bodyPr/>
          <a:lstStyle/>
          <a:p>
            <a:r>
              <a:rPr lang="vi-VN"/>
              <a:t>Hệ thống quản lý thư viện nhằm hỗ trợ việc quản lý sách, người dùng (thành viên), và các hoạt động mượn trả sách một cách hiệu quả, nhanh chóng, và chính xác.</a:t>
            </a:r>
            <a:endParaRPr lang="en-US"/>
          </a:p>
          <a:p>
            <a:r>
              <a:rPr lang="vi-VN"/>
              <a:t>Hệ thống giúp giảm thiểu công việc thủ công, tối ưu hóa thời gian và nâng cao trải nghiệm của người dùng.</a:t>
            </a:r>
            <a:endParaRPr lang="en-US"/>
          </a:p>
        </p:txBody>
      </p:sp>
    </p:spTree>
    <p:extLst>
      <p:ext uri="{BB962C8B-B14F-4D97-AF65-F5344CB8AC3E}">
        <p14:creationId xmlns:p14="http://schemas.microsoft.com/office/powerpoint/2010/main" val="397510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0AF49-63C6-C820-3B38-76B3F8767E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8FD198-9582-FB4B-7D57-27BFB85370F3}"/>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4" name="Title 3">
            <a:extLst>
              <a:ext uri="{FF2B5EF4-FFF2-40B4-BE49-F238E27FC236}">
                <a16:creationId xmlns:a16="http://schemas.microsoft.com/office/drawing/2014/main" id="{6B45BFA3-8C97-3BF3-0BCB-FB963CF57E8E}"/>
              </a:ext>
            </a:extLst>
          </p:cNvPr>
          <p:cNvSpPr>
            <a:spLocks noGrp="1"/>
          </p:cNvSpPr>
          <p:nvPr>
            <p:ph type="title"/>
          </p:nvPr>
        </p:nvSpPr>
        <p:spPr>
          <a:xfrm>
            <a:off x="4508311" y="3072092"/>
            <a:ext cx="7391400" cy="888633"/>
          </a:xfrm>
        </p:spPr>
        <p:txBody>
          <a:bodyPr/>
          <a:lstStyle/>
          <a:p>
            <a:r>
              <a:rPr lang="en-US">
                <a:solidFill>
                  <a:srgbClr val="C02034"/>
                </a:solidFill>
              </a:rPr>
              <a:t>CHƯƠNG 4.</a:t>
            </a:r>
            <a:br>
              <a:rPr lang="en-US">
                <a:solidFill>
                  <a:srgbClr val="C02034"/>
                </a:solidFill>
              </a:rPr>
            </a:br>
            <a:r>
              <a:rPr lang="en-US">
                <a:solidFill>
                  <a:srgbClr val="C02034"/>
                </a:solidFill>
              </a:rPr>
              <a:t>CÔNG NGHỆ SỬ DỤNG</a:t>
            </a:r>
          </a:p>
        </p:txBody>
      </p:sp>
    </p:spTree>
    <p:extLst>
      <p:ext uri="{BB962C8B-B14F-4D97-AF65-F5344CB8AC3E}">
        <p14:creationId xmlns:p14="http://schemas.microsoft.com/office/powerpoint/2010/main" val="637608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6E24-A439-0725-8114-6C7CAE1EA48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EAAB403-817C-932D-4CDE-7757655CA208}"/>
              </a:ext>
            </a:extLst>
          </p:cNvPr>
          <p:cNvSpPr>
            <a:spLocks noGrp="1"/>
          </p:cNvSpPr>
          <p:nvPr>
            <p:ph type="sldNum" sz="quarter" idx="12"/>
          </p:nvPr>
        </p:nvSpPr>
        <p:spPr/>
        <p:txBody>
          <a:bodyPr/>
          <a:lstStyle/>
          <a:p>
            <a:fld id="{9EA0BE3B-158A-4EDF-80DC-E394A0D1600F}" type="slidenum">
              <a:rPr lang="en-US" smtClean="0"/>
              <a:pPr/>
              <a:t>41</a:t>
            </a:fld>
            <a:endParaRPr lang="en-US"/>
          </a:p>
        </p:txBody>
      </p:sp>
      <p:pic>
        <p:nvPicPr>
          <p:cNvPr id="1026" name="Picture 2" descr="Java Logo PNG Transparent – Brands Logos">
            <a:extLst>
              <a:ext uri="{FF2B5EF4-FFF2-40B4-BE49-F238E27FC236}">
                <a16:creationId xmlns:a16="http://schemas.microsoft.com/office/drawing/2014/main" id="{80006FBE-6B22-BA0B-2A0A-12EBEDA64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586" y="1351280"/>
            <a:ext cx="2151634" cy="400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C9132C0-BCBB-3FC2-16DA-8158E8718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680" y="2670111"/>
            <a:ext cx="3571240" cy="15177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elephant head with white outline on black background&#10;&#10;Description automatically generated">
            <a:extLst>
              <a:ext uri="{FF2B5EF4-FFF2-40B4-BE49-F238E27FC236}">
                <a16:creationId xmlns:a16="http://schemas.microsoft.com/office/drawing/2014/main" id="{CFCE57FF-7AFE-8160-EE6D-DB29E1EA7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2323" y="1530698"/>
            <a:ext cx="4213915" cy="4221521"/>
          </a:xfrm>
          <a:prstGeom prst="rect">
            <a:avLst/>
          </a:prstGeom>
        </p:spPr>
      </p:pic>
    </p:spTree>
    <p:extLst>
      <p:ext uri="{BB962C8B-B14F-4D97-AF65-F5344CB8AC3E}">
        <p14:creationId xmlns:p14="http://schemas.microsoft.com/office/powerpoint/2010/main" val="880887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BE33B-8684-446F-E313-78BC5FC9059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149BD3-45F0-A825-ED22-1E787912C68D}"/>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4" name="Title 3">
            <a:extLst>
              <a:ext uri="{FF2B5EF4-FFF2-40B4-BE49-F238E27FC236}">
                <a16:creationId xmlns:a16="http://schemas.microsoft.com/office/drawing/2014/main" id="{D843A39E-ED9D-FCD1-B72D-35F9D2510AA9}"/>
              </a:ext>
            </a:extLst>
          </p:cNvPr>
          <p:cNvSpPr>
            <a:spLocks noGrp="1"/>
          </p:cNvSpPr>
          <p:nvPr>
            <p:ph type="title"/>
          </p:nvPr>
        </p:nvSpPr>
        <p:spPr>
          <a:xfrm>
            <a:off x="4508311" y="3072092"/>
            <a:ext cx="7391400" cy="888633"/>
          </a:xfrm>
        </p:spPr>
        <p:txBody>
          <a:bodyPr/>
          <a:lstStyle/>
          <a:p>
            <a:r>
              <a:rPr lang="en-US">
                <a:solidFill>
                  <a:srgbClr val="C02034"/>
                </a:solidFill>
              </a:rPr>
              <a:t>CHƯƠNG 5.</a:t>
            </a:r>
            <a:br>
              <a:rPr lang="en-US">
                <a:solidFill>
                  <a:srgbClr val="C02034"/>
                </a:solidFill>
              </a:rPr>
            </a:br>
            <a:r>
              <a:rPr lang="en-US">
                <a:solidFill>
                  <a:srgbClr val="C02034"/>
                </a:solidFill>
              </a:rPr>
              <a:t>KẾT LUẬN VÀ HƯỚNG PHÁT TRIỂN</a:t>
            </a:r>
          </a:p>
        </p:txBody>
      </p:sp>
    </p:spTree>
    <p:extLst>
      <p:ext uri="{BB962C8B-B14F-4D97-AF65-F5344CB8AC3E}">
        <p14:creationId xmlns:p14="http://schemas.microsoft.com/office/powerpoint/2010/main" val="166110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CD0191-3B83-B4E6-72A3-A2F731122CEC}"/>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2">
            <a:extLst>
              <a:ext uri="{FF2B5EF4-FFF2-40B4-BE49-F238E27FC236}">
                <a16:creationId xmlns:a16="http://schemas.microsoft.com/office/drawing/2014/main" id="{BC00BCB4-2CD1-8A1D-C479-30DD4914CF0B}"/>
              </a:ext>
            </a:extLst>
          </p:cNvPr>
          <p:cNvSpPr>
            <a:spLocks noGrp="1"/>
          </p:cNvSpPr>
          <p:nvPr>
            <p:ph type="title"/>
          </p:nvPr>
        </p:nvSpPr>
        <p:spPr/>
        <p:txBody>
          <a:bodyPr/>
          <a:lstStyle/>
          <a:p>
            <a:r>
              <a:rPr lang="en-US"/>
              <a:t>1. </a:t>
            </a:r>
            <a:r>
              <a:rPr lang="en-US" err="1"/>
              <a:t>Kết</a:t>
            </a:r>
            <a:r>
              <a:rPr lang="en-US"/>
              <a:t> </a:t>
            </a:r>
            <a:r>
              <a:rPr lang="en-US" err="1"/>
              <a:t>luận</a:t>
            </a:r>
            <a:endParaRPr lang="en-US"/>
          </a:p>
        </p:txBody>
      </p:sp>
      <p:sp>
        <p:nvSpPr>
          <p:cNvPr id="4" name="Content Placeholder 3">
            <a:extLst>
              <a:ext uri="{FF2B5EF4-FFF2-40B4-BE49-F238E27FC236}">
                <a16:creationId xmlns:a16="http://schemas.microsoft.com/office/drawing/2014/main" id="{3A2168A8-5BD1-0EDE-F91E-483326E46D95}"/>
              </a:ext>
            </a:extLst>
          </p:cNvPr>
          <p:cNvSpPr>
            <a:spLocks noGrp="1"/>
          </p:cNvSpPr>
          <p:nvPr>
            <p:ph sz="quarter" idx="13"/>
          </p:nvPr>
        </p:nvSpPr>
        <p:spPr/>
        <p:txBody>
          <a:bodyPr/>
          <a:lstStyle/>
          <a:p>
            <a:r>
              <a:rPr lang="vi-VN"/>
              <a:t>Hệ thống quản lý thư viện đóng vai trò quan trọng trong việc số hóa và hiện đại hóa các thư viện truyền thống.</a:t>
            </a:r>
            <a:endParaRPr lang="en-US"/>
          </a:p>
          <a:p>
            <a:r>
              <a:rPr lang="en-US"/>
              <a:t>K</a:t>
            </a:r>
            <a:r>
              <a:rPr lang="vi-VN"/>
              <a:t>hông chỉ đơn thuần là một công cụ quản lý sách, mà còn là một nền tảng kết nối giữa thư viện, người dùng và các nguồn tài liệu khác nhau.</a:t>
            </a:r>
            <a:endParaRPr lang="en-US"/>
          </a:p>
        </p:txBody>
      </p:sp>
    </p:spTree>
    <p:extLst>
      <p:ext uri="{BB962C8B-B14F-4D97-AF65-F5344CB8AC3E}">
        <p14:creationId xmlns:p14="http://schemas.microsoft.com/office/powerpoint/2010/main" val="324689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F8D0AE-1C26-293B-EA29-AA68E85FE5BB}"/>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3" name="Title 2">
            <a:extLst>
              <a:ext uri="{FF2B5EF4-FFF2-40B4-BE49-F238E27FC236}">
                <a16:creationId xmlns:a16="http://schemas.microsoft.com/office/drawing/2014/main" id="{1C4EEB02-4060-D715-0FE4-B814BF86A4AB}"/>
              </a:ext>
            </a:extLst>
          </p:cNvPr>
          <p:cNvSpPr>
            <a:spLocks noGrp="1"/>
          </p:cNvSpPr>
          <p:nvPr>
            <p:ph type="title"/>
          </p:nvPr>
        </p:nvSpPr>
        <p:spPr/>
        <p:txBody>
          <a:bodyPr/>
          <a:lstStyle/>
          <a:p>
            <a:r>
              <a:rPr lang="en-US"/>
              <a:t>2. </a:t>
            </a:r>
            <a:r>
              <a:rPr lang="en-US" err="1"/>
              <a:t>Ưu</a:t>
            </a:r>
            <a:r>
              <a:rPr lang="en-US"/>
              <a:t> </a:t>
            </a:r>
            <a:r>
              <a:rPr lang="en-US" err="1"/>
              <a:t>điểm</a:t>
            </a:r>
            <a:endParaRPr lang="en-US"/>
          </a:p>
        </p:txBody>
      </p:sp>
      <p:sp>
        <p:nvSpPr>
          <p:cNvPr id="4" name="Content Placeholder 3">
            <a:extLst>
              <a:ext uri="{FF2B5EF4-FFF2-40B4-BE49-F238E27FC236}">
                <a16:creationId xmlns:a16="http://schemas.microsoft.com/office/drawing/2014/main" id="{2EE464DF-5E84-C54D-F03D-3D3F5B138CD4}"/>
              </a:ext>
            </a:extLst>
          </p:cNvPr>
          <p:cNvSpPr>
            <a:spLocks noGrp="1"/>
          </p:cNvSpPr>
          <p:nvPr>
            <p:ph sz="quarter" idx="13"/>
          </p:nvPr>
        </p:nvSpPr>
        <p:spPr/>
        <p:txBody>
          <a:bodyPr/>
          <a:lstStyle/>
          <a:p>
            <a:r>
              <a:rPr lang="vi-VN"/>
              <a:t>Tăng hiệu quả quản lý:</a:t>
            </a:r>
            <a:endParaRPr lang="en-US"/>
          </a:p>
          <a:p>
            <a:pPr lvl="1"/>
            <a:r>
              <a:rPr lang="vi-VN"/>
              <a:t>Tự động hóa các quy trình</a:t>
            </a:r>
            <a:endParaRPr lang="en-US"/>
          </a:p>
          <a:p>
            <a:pPr lvl="1"/>
            <a:r>
              <a:rPr lang="vi-VN"/>
              <a:t>Quản lý tài liệu hiệu quả</a:t>
            </a:r>
            <a:endParaRPr lang="en-US"/>
          </a:p>
          <a:p>
            <a:pPr lvl="1"/>
            <a:r>
              <a:rPr lang="vi-VN"/>
              <a:t>Quản lý người dùng</a:t>
            </a:r>
          </a:p>
          <a:p>
            <a:r>
              <a:rPr lang="vi-VN"/>
              <a:t>Nâng cao trải nghiệm người dùng:</a:t>
            </a:r>
            <a:endParaRPr lang="en-US"/>
          </a:p>
          <a:p>
            <a:pPr lvl="1"/>
            <a:r>
              <a:rPr lang="vi-VN"/>
              <a:t>Tìm kiếm thông tin nhanh chóng</a:t>
            </a:r>
            <a:endParaRPr lang="en-US"/>
          </a:p>
          <a:p>
            <a:pPr lvl="1"/>
            <a:r>
              <a:rPr lang="vi-VN"/>
              <a:t>Truy cập tài liệu trực tuyến</a:t>
            </a:r>
            <a:endParaRPr lang="en-US"/>
          </a:p>
          <a:p>
            <a:pPr lvl="1"/>
            <a:r>
              <a:rPr lang="vi-VN"/>
              <a:t>Cá nhân hóa dịch v</a:t>
            </a:r>
            <a:r>
              <a:rPr lang="en-US"/>
              <a:t>ụ</a:t>
            </a:r>
            <a:endParaRPr lang="vi-VN"/>
          </a:p>
          <a:p>
            <a:r>
              <a:rPr lang="vi-VN"/>
              <a:t>Tích hợp các dịch vụ bổ sung:</a:t>
            </a:r>
            <a:endParaRPr lang="en-US"/>
          </a:p>
          <a:p>
            <a:pPr lvl="1"/>
            <a:r>
              <a:rPr lang="vi-VN"/>
              <a:t>Đặt chỗ tài liệu</a:t>
            </a:r>
            <a:endParaRPr lang="en-US"/>
          </a:p>
          <a:p>
            <a:pPr lvl="1"/>
            <a:r>
              <a:rPr lang="vi-VN"/>
              <a:t>Gia hạn mượn</a:t>
            </a:r>
          </a:p>
          <a:p>
            <a:endParaRPr lang="en-US"/>
          </a:p>
        </p:txBody>
      </p:sp>
    </p:spTree>
    <p:extLst>
      <p:ext uri="{BB962C8B-B14F-4D97-AF65-F5344CB8AC3E}">
        <p14:creationId xmlns:p14="http://schemas.microsoft.com/office/powerpoint/2010/main" val="206543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A11E39-B2C1-C8CC-8CC5-362968685A7B}"/>
              </a:ext>
            </a:extLst>
          </p:cNvPr>
          <p:cNvSpPr>
            <a:spLocks noGrp="1"/>
          </p:cNvSpPr>
          <p:nvPr>
            <p:ph type="sldNum" sz="quarter" idx="12"/>
          </p:nvPr>
        </p:nvSpPr>
        <p:spPr/>
        <p:txBody>
          <a:bodyPr/>
          <a:lstStyle/>
          <a:p>
            <a:fld id="{9EA0BE3B-158A-4EDF-80DC-E394A0D1600F}" type="slidenum">
              <a:rPr lang="en-US" smtClean="0"/>
              <a:pPr/>
              <a:t>45</a:t>
            </a:fld>
            <a:endParaRPr lang="en-US"/>
          </a:p>
        </p:txBody>
      </p:sp>
      <p:sp>
        <p:nvSpPr>
          <p:cNvPr id="3" name="Title 2">
            <a:extLst>
              <a:ext uri="{FF2B5EF4-FFF2-40B4-BE49-F238E27FC236}">
                <a16:creationId xmlns:a16="http://schemas.microsoft.com/office/drawing/2014/main" id="{C9D0138F-6D18-7233-1AE1-5CAB96392ECF}"/>
              </a:ext>
            </a:extLst>
          </p:cNvPr>
          <p:cNvSpPr>
            <a:spLocks noGrp="1"/>
          </p:cNvSpPr>
          <p:nvPr>
            <p:ph type="title"/>
          </p:nvPr>
        </p:nvSpPr>
        <p:spPr/>
        <p:txBody>
          <a:bodyPr/>
          <a:lstStyle/>
          <a:p>
            <a:r>
              <a:rPr lang="en-US"/>
              <a:t>3. </a:t>
            </a:r>
            <a:r>
              <a:rPr lang="en-US" err="1"/>
              <a:t>Nhược</a:t>
            </a:r>
            <a:r>
              <a:rPr lang="en-US"/>
              <a:t> </a:t>
            </a:r>
            <a:r>
              <a:rPr lang="en-US" err="1"/>
              <a:t>điểm</a:t>
            </a:r>
            <a:endParaRPr lang="en-US"/>
          </a:p>
        </p:txBody>
      </p:sp>
      <p:sp>
        <p:nvSpPr>
          <p:cNvPr id="4" name="Content Placeholder 3">
            <a:extLst>
              <a:ext uri="{FF2B5EF4-FFF2-40B4-BE49-F238E27FC236}">
                <a16:creationId xmlns:a16="http://schemas.microsoft.com/office/drawing/2014/main" id="{645E7033-7DF5-344B-6022-0AF1AD53637E}"/>
              </a:ext>
            </a:extLst>
          </p:cNvPr>
          <p:cNvSpPr>
            <a:spLocks noGrp="1"/>
          </p:cNvSpPr>
          <p:nvPr>
            <p:ph sz="quarter" idx="13"/>
          </p:nvPr>
        </p:nvSpPr>
        <p:spPr/>
        <p:txBody>
          <a:bodyPr/>
          <a:lstStyle/>
          <a:p>
            <a:r>
              <a:rPr lang="vi-VN"/>
              <a:t>Yêu cầu kết nối internet ổn định</a:t>
            </a:r>
            <a:endParaRPr lang="en-US"/>
          </a:p>
          <a:p>
            <a:r>
              <a:rPr lang="vi-VN"/>
              <a:t>Khả năng bảo mật</a:t>
            </a:r>
            <a:endParaRPr lang="en-US"/>
          </a:p>
          <a:p>
            <a:r>
              <a:rPr lang="vi-VN"/>
              <a:t>Cần cập nhật thường xuyên</a:t>
            </a:r>
            <a:endParaRPr lang="en-US"/>
          </a:p>
        </p:txBody>
      </p:sp>
    </p:spTree>
    <p:extLst>
      <p:ext uri="{BB962C8B-B14F-4D97-AF65-F5344CB8AC3E}">
        <p14:creationId xmlns:p14="http://schemas.microsoft.com/office/powerpoint/2010/main" val="1594364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126E85-CD08-5E8E-7C72-077D453AE23C}"/>
              </a:ext>
            </a:extLst>
          </p:cNvPr>
          <p:cNvSpPr>
            <a:spLocks noGrp="1"/>
          </p:cNvSpPr>
          <p:nvPr>
            <p:ph type="sldNum" sz="quarter" idx="12"/>
          </p:nvPr>
        </p:nvSpPr>
        <p:spPr/>
        <p:txBody>
          <a:bodyPr/>
          <a:lstStyle/>
          <a:p>
            <a:fld id="{9EA0BE3B-158A-4EDF-80DC-E394A0D1600F}" type="slidenum">
              <a:rPr lang="en-US" smtClean="0"/>
              <a:pPr/>
              <a:t>46</a:t>
            </a:fld>
            <a:endParaRPr lang="en-US"/>
          </a:p>
        </p:txBody>
      </p:sp>
      <p:sp>
        <p:nvSpPr>
          <p:cNvPr id="3" name="Title 2">
            <a:extLst>
              <a:ext uri="{FF2B5EF4-FFF2-40B4-BE49-F238E27FC236}">
                <a16:creationId xmlns:a16="http://schemas.microsoft.com/office/drawing/2014/main" id="{BBE170EB-59C5-6404-D005-8A18CEB5DDC0}"/>
              </a:ext>
            </a:extLst>
          </p:cNvPr>
          <p:cNvSpPr>
            <a:spLocks noGrp="1"/>
          </p:cNvSpPr>
          <p:nvPr>
            <p:ph type="title"/>
          </p:nvPr>
        </p:nvSpPr>
        <p:spPr/>
        <p:txBody>
          <a:bodyPr/>
          <a:lstStyle/>
          <a:p>
            <a:r>
              <a:rPr lang="en-US"/>
              <a:t>4. </a:t>
            </a:r>
            <a:r>
              <a:rPr lang="en-US" err="1"/>
              <a:t>Hướng</a:t>
            </a:r>
            <a:r>
              <a:rPr lang="en-US"/>
              <a:t> </a:t>
            </a:r>
            <a:r>
              <a:rPr lang="en-US" err="1"/>
              <a:t>phát</a:t>
            </a:r>
            <a:r>
              <a:rPr lang="en-US"/>
              <a:t> </a:t>
            </a:r>
            <a:r>
              <a:rPr lang="en-US" err="1"/>
              <a:t>triển</a:t>
            </a:r>
            <a:endParaRPr lang="en-US"/>
          </a:p>
        </p:txBody>
      </p:sp>
      <p:sp>
        <p:nvSpPr>
          <p:cNvPr id="4" name="Content Placeholder 3">
            <a:extLst>
              <a:ext uri="{FF2B5EF4-FFF2-40B4-BE49-F238E27FC236}">
                <a16:creationId xmlns:a16="http://schemas.microsoft.com/office/drawing/2014/main" id="{2C8AB982-ED9D-2EF8-146E-5656EF8A763C}"/>
              </a:ext>
            </a:extLst>
          </p:cNvPr>
          <p:cNvSpPr>
            <a:spLocks noGrp="1"/>
          </p:cNvSpPr>
          <p:nvPr>
            <p:ph sz="quarter" idx="13"/>
          </p:nvPr>
        </p:nvSpPr>
        <p:spPr/>
        <p:txBody>
          <a:bodyPr/>
          <a:lstStyle/>
          <a:p>
            <a:r>
              <a:rPr lang="vi-VN"/>
              <a:t>Tích hợp trí tuệ nhân tạo</a:t>
            </a:r>
          </a:p>
          <a:p>
            <a:r>
              <a:rPr lang="vi-VN"/>
              <a:t>Phát triển các ứng dụng di động</a:t>
            </a:r>
            <a:endParaRPr lang="en-US"/>
          </a:p>
          <a:p>
            <a:r>
              <a:rPr lang="vi-VN"/>
              <a:t>Tích hợp với các nền tảng mạng xã hội</a:t>
            </a:r>
            <a:endParaRPr lang="en-US"/>
          </a:p>
          <a:p>
            <a:r>
              <a:rPr lang="vi-VN"/>
              <a:t>Kết nối với các thư viện khác</a:t>
            </a:r>
            <a:endParaRPr lang="en-US"/>
          </a:p>
          <a:p>
            <a:r>
              <a:rPr lang="vi-VN"/>
              <a:t>Ứng dụng công nghệ thực tế ảo và tăng cường</a:t>
            </a:r>
            <a:endParaRPr lang="en-US"/>
          </a:p>
        </p:txBody>
      </p:sp>
    </p:spTree>
    <p:extLst>
      <p:ext uri="{BB962C8B-B14F-4D97-AF65-F5344CB8AC3E}">
        <p14:creationId xmlns:p14="http://schemas.microsoft.com/office/powerpoint/2010/main" val="2690673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FE27F-97ED-F394-D40E-BE6C215DC4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8101F1-4F68-82A7-DCB3-78D0A7A9BFB7}"/>
              </a:ext>
            </a:extLst>
          </p:cNvPr>
          <p:cNvSpPr>
            <a:spLocks noGrp="1"/>
          </p:cNvSpPr>
          <p:nvPr>
            <p:ph type="sldNum" sz="quarter" idx="12"/>
          </p:nvPr>
        </p:nvSpPr>
        <p:spPr/>
        <p:txBody>
          <a:bodyPr/>
          <a:lstStyle/>
          <a:p>
            <a:fld id="{9EA0BE3B-158A-4EDF-80DC-E394A0D1600F}" type="slidenum">
              <a:rPr lang="en-US" smtClean="0"/>
              <a:pPr/>
              <a:t>47</a:t>
            </a:fld>
            <a:endParaRPr lang="en-US"/>
          </a:p>
        </p:txBody>
      </p:sp>
      <p:sp>
        <p:nvSpPr>
          <p:cNvPr id="4" name="Title 3">
            <a:extLst>
              <a:ext uri="{FF2B5EF4-FFF2-40B4-BE49-F238E27FC236}">
                <a16:creationId xmlns:a16="http://schemas.microsoft.com/office/drawing/2014/main" id="{C4FEE046-54CF-58A5-3A25-FD01AB817864}"/>
              </a:ext>
            </a:extLst>
          </p:cNvPr>
          <p:cNvSpPr>
            <a:spLocks noGrp="1"/>
          </p:cNvSpPr>
          <p:nvPr>
            <p:ph type="title"/>
          </p:nvPr>
        </p:nvSpPr>
        <p:spPr>
          <a:xfrm>
            <a:off x="4508311" y="3072092"/>
            <a:ext cx="7391400" cy="888633"/>
          </a:xfrm>
        </p:spPr>
        <p:txBody>
          <a:bodyPr/>
          <a:lstStyle/>
          <a:p>
            <a:r>
              <a:rPr lang="en-US">
                <a:solidFill>
                  <a:srgbClr val="C02034"/>
                </a:solidFill>
              </a:rPr>
              <a:t>CHƯƠNG 6.</a:t>
            </a:r>
            <a:br>
              <a:rPr lang="en-US">
                <a:solidFill>
                  <a:srgbClr val="C02034"/>
                </a:solidFill>
              </a:rPr>
            </a:br>
            <a:r>
              <a:rPr lang="en-US">
                <a:solidFill>
                  <a:srgbClr val="C02034"/>
                </a:solidFill>
              </a:rPr>
              <a:t>DEMO CHƯƠNG TRÌNH</a:t>
            </a:r>
          </a:p>
        </p:txBody>
      </p:sp>
    </p:spTree>
    <p:extLst>
      <p:ext uri="{BB962C8B-B14F-4D97-AF65-F5344CB8AC3E}">
        <p14:creationId xmlns:p14="http://schemas.microsoft.com/office/powerpoint/2010/main" val="1598809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48</a:t>
            </a:fld>
            <a:endParaRPr lang="en-US"/>
          </a:p>
        </p:txBody>
      </p:sp>
    </p:spTree>
    <p:extLst>
      <p:ext uri="{BB962C8B-B14F-4D97-AF65-F5344CB8AC3E}">
        <p14:creationId xmlns:p14="http://schemas.microsoft.com/office/powerpoint/2010/main" val="279062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A6907E-BD08-8E56-0CFE-5790D75AAB05}"/>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387925AE-814F-71AB-0080-324E6D69A63E}"/>
              </a:ext>
            </a:extLst>
          </p:cNvPr>
          <p:cNvSpPr>
            <a:spLocks noGrp="1"/>
          </p:cNvSpPr>
          <p:nvPr>
            <p:ph type="title"/>
          </p:nvPr>
        </p:nvSpPr>
        <p:spPr/>
        <p:txBody>
          <a:bodyPr/>
          <a:lstStyle/>
          <a:p>
            <a:r>
              <a:rPr lang="en-US"/>
              <a:t>1.1. </a:t>
            </a:r>
            <a:r>
              <a:rPr lang="en-US" err="1"/>
              <a:t>Các</a:t>
            </a:r>
            <a:r>
              <a:rPr lang="en-US"/>
              <a:t> </a:t>
            </a:r>
            <a:r>
              <a:rPr lang="en-US" err="1"/>
              <a:t>chức</a:t>
            </a:r>
            <a:r>
              <a:rPr lang="en-US"/>
              <a:t> </a:t>
            </a:r>
            <a:r>
              <a:rPr lang="en-US" err="1"/>
              <a:t>năng</a:t>
            </a:r>
            <a:r>
              <a:rPr lang="en-US"/>
              <a:t> </a:t>
            </a:r>
            <a:r>
              <a:rPr lang="en-US" err="1"/>
              <a:t>chính</a:t>
            </a:r>
            <a:endParaRPr lang="en-US"/>
          </a:p>
        </p:txBody>
      </p:sp>
      <p:sp>
        <p:nvSpPr>
          <p:cNvPr id="4" name="Content Placeholder 3">
            <a:extLst>
              <a:ext uri="{FF2B5EF4-FFF2-40B4-BE49-F238E27FC236}">
                <a16:creationId xmlns:a16="http://schemas.microsoft.com/office/drawing/2014/main" id="{9BC45163-1DF7-CD7F-78B4-B711227B210C}"/>
              </a:ext>
            </a:extLst>
          </p:cNvPr>
          <p:cNvSpPr>
            <a:spLocks noGrp="1"/>
          </p:cNvSpPr>
          <p:nvPr>
            <p:ph sz="quarter" idx="13"/>
          </p:nvPr>
        </p:nvSpPr>
        <p:spPr/>
        <p:txBody>
          <a:bodyPr/>
          <a:lstStyle/>
          <a:p>
            <a:r>
              <a:rPr lang="en-US" err="1"/>
              <a:t>Quản</a:t>
            </a:r>
            <a:r>
              <a:rPr lang="en-US"/>
              <a:t> </a:t>
            </a:r>
            <a:r>
              <a:rPr lang="en-US" err="1"/>
              <a:t>lý</a:t>
            </a:r>
            <a:r>
              <a:rPr lang="en-US"/>
              <a:t> </a:t>
            </a:r>
            <a:r>
              <a:rPr lang="en-US" err="1"/>
              <a:t>sách</a:t>
            </a:r>
            <a:endParaRPr lang="en-US"/>
          </a:p>
          <a:p>
            <a:pPr lvl="1"/>
            <a:r>
              <a:rPr lang="vi-VN"/>
              <a:t>Thêm mới sách vào thư viện (bao gồm thông tin: mã sách, tên sách, tác giả, nhà xuất bản, số lượng bản sao, ...).</a:t>
            </a:r>
          </a:p>
          <a:p>
            <a:pPr lvl="1"/>
            <a:r>
              <a:rPr lang="vi-VN"/>
              <a:t>Cập nhật thông tin sách.</a:t>
            </a:r>
          </a:p>
          <a:p>
            <a:pPr lvl="1"/>
            <a:r>
              <a:rPr lang="vi-VN"/>
              <a:t>Xóa sách khỏi hệ thống.</a:t>
            </a:r>
          </a:p>
          <a:p>
            <a:pPr lvl="1"/>
            <a:r>
              <a:rPr lang="vi-VN"/>
              <a:t>Tìm kiếm sách theo nhiều tiêu chí: Tên sách, tác giả, hoặc từ khóa.</a:t>
            </a:r>
            <a:endParaRPr lang="en-US"/>
          </a:p>
          <a:p>
            <a:r>
              <a:rPr lang="vi-VN"/>
              <a:t>Quản lý thành viên</a:t>
            </a:r>
          </a:p>
          <a:p>
            <a:pPr lvl="1"/>
            <a:r>
              <a:rPr lang="vi-VN"/>
              <a:t>Đăng ký thành viên mới (bao gồm thông tin: mã thành viên, tên, địa chỉ, số điện thoại, email, ...).</a:t>
            </a:r>
          </a:p>
          <a:p>
            <a:pPr lvl="1"/>
            <a:r>
              <a:rPr lang="vi-VN"/>
              <a:t>Cập nhật thông tin thành viên.</a:t>
            </a:r>
          </a:p>
          <a:p>
            <a:pPr lvl="1"/>
            <a:r>
              <a:rPr lang="vi-VN"/>
              <a:t>Hủy tư cách thành viên.</a:t>
            </a:r>
          </a:p>
          <a:p>
            <a:endParaRPr lang="vi-VN"/>
          </a:p>
        </p:txBody>
      </p:sp>
    </p:spTree>
    <p:extLst>
      <p:ext uri="{BB962C8B-B14F-4D97-AF65-F5344CB8AC3E}">
        <p14:creationId xmlns:p14="http://schemas.microsoft.com/office/powerpoint/2010/main" val="3280210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C17B6-C369-E1D3-CF8A-FAFB49D0B50B}"/>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85CC0DCB-FAF6-F781-C73A-72A641B41E11}"/>
              </a:ext>
            </a:extLst>
          </p:cNvPr>
          <p:cNvSpPr>
            <a:spLocks noGrp="1"/>
          </p:cNvSpPr>
          <p:nvPr>
            <p:ph type="title"/>
          </p:nvPr>
        </p:nvSpPr>
        <p:spPr/>
        <p:txBody>
          <a:bodyPr/>
          <a:lstStyle/>
          <a:p>
            <a:r>
              <a:rPr lang="en-US"/>
              <a:t>1.1. </a:t>
            </a:r>
            <a:r>
              <a:rPr lang="en-US" err="1"/>
              <a:t>Các</a:t>
            </a:r>
            <a:r>
              <a:rPr lang="en-US"/>
              <a:t> </a:t>
            </a:r>
            <a:r>
              <a:rPr lang="en-US" err="1"/>
              <a:t>chức</a:t>
            </a:r>
            <a:r>
              <a:rPr lang="en-US"/>
              <a:t> </a:t>
            </a:r>
            <a:r>
              <a:rPr lang="en-US" err="1"/>
              <a:t>năng</a:t>
            </a:r>
            <a:r>
              <a:rPr lang="en-US"/>
              <a:t> </a:t>
            </a:r>
            <a:r>
              <a:rPr lang="en-US" err="1"/>
              <a:t>chính</a:t>
            </a:r>
            <a:endParaRPr lang="en-US"/>
          </a:p>
        </p:txBody>
      </p:sp>
      <p:sp>
        <p:nvSpPr>
          <p:cNvPr id="4" name="Content Placeholder 3">
            <a:extLst>
              <a:ext uri="{FF2B5EF4-FFF2-40B4-BE49-F238E27FC236}">
                <a16:creationId xmlns:a16="http://schemas.microsoft.com/office/drawing/2014/main" id="{16AA4CDB-0009-F9EB-CF12-A43FDEF11E0F}"/>
              </a:ext>
            </a:extLst>
          </p:cNvPr>
          <p:cNvSpPr>
            <a:spLocks noGrp="1"/>
          </p:cNvSpPr>
          <p:nvPr>
            <p:ph sz="quarter" idx="13"/>
          </p:nvPr>
        </p:nvSpPr>
        <p:spPr/>
        <p:txBody>
          <a:bodyPr/>
          <a:lstStyle/>
          <a:p>
            <a:r>
              <a:rPr lang="vi-VN"/>
              <a:t>Quản lý mượn trả sách</a:t>
            </a:r>
          </a:p>
          <a:p>
            <a:pPr lvl="1"/>
            <a:r>
              <a:rPr lang="vi-VN"/>
              <a:t>Ghi nhận thông tin mượn sách (ngày mượn, ngày phải trả, người mượn, sách được mượn).</a:t>
            </a:r>
          </a:p>
          <a:p>
            <a:pPr lvl="1"/>
            <a:r>
              <a:rPr lang="vi-VN"/>
              <a:t>Ghi nhận thông tin trả sách (ngày trả, trạng thái sách khi trả).</a:t>
            </a:r>
          </a:p>
          <a:p>
            <a:pPr lvl="1"/>
            <a:r>
              <a:rPr lang="vi-VN"/>
              <a:t>Hỗ trợ gia hạn thời gian mượn (nếu được phép).</a:t>
            </a:r>
          </a:p>
          <a:p>
            <a:pPr lvl="1"/>
            <a:r>
              <a:rPr lang="vi-VN"/>
              <a:t>Tính toán phí phạt trả trễ (nếu có).</a:t>
            </a:r>
          </a:p>
          <a:p>
            <a:r>
              <a:rPr lang="vi-VN"/>
              <a:t>Quản lý nhân viên</a:t>
            </a:r>
          </a:p>
          <a:p>
            <a:pPr lvl="1"/>
            <a:r>
              <a:rPr lang="vi-VN"/>
              <a:t>Quản lý tài khoản nhân viên (đăng ký, phân quyền, xóa tài khoản).</a:t>
            </a:r>
          </a:p>
          <a:p>
            <a:r>
              <a:rPr lang="vi-VN"/>
              <a:t>Báo cáo và thống kê</a:t>
            </a:r>
          </a:p>
          <a:p>
            <a:pPr lvl="1"/>
            <a:r>
              <a:rPr lang="vi-VN"/>
              <a:t>Thống kê số lượng sách theo thể loại, tình trạng (còn sẵn/mượn hết).</a:t>
            </a:r>
          </a:p>
          <a:p>
            <a:pPr lvl="1"/>
            <a:r>
              <a:rPr lang="vi-VN"/>
              <a:t>Theo dõi danh sách thành viên vi phạm (trả sách trễ, không trả sách).</a:t>
            </a:r>
          </a:p>
          <a:p>
            <a:endParaRPr lang="en-US"/>
          </a:p>
        </p:txBody>
      </p:sp>
    </p:spTree>
    <p:extLst>
      <p:ext uri="{BB962C8B-B14F-4D97-AF65-F5344CB8AC3E}">
        <p14:creationId xmlns:p14="http://schemas.microsoft.com/office/powerpoint/2010/main" val="308192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1.2. </a:t>
            </a:r>
            <a:r>
              <a:rPr lang="en-US" err="1"/>
              <a:t>Phân</a:t>
            </a:r>
            <a:r>
              <a:rPr lang="en-US"/>
              <a:t> </a:t>
            </a:r>
            <a:r>
              <a:rPr lang="en-US" err="1"/>
              <a:t>quyền</a:t>
            </a:r>
            <a:r>
              <a:rPr lang="en-US"/>
              <a:t> </a:t>
            </a:r>
            <a:r>
              <a:rPr lang="en-US" err="1"/>
              <a:t>người</a:t>
            </a:r>
            <a:r>
              <a:rPr lang="en-US"/>
              <a:t> </a:t>
            </a:r>
            <a:r>
              <a:rPr lang="en-US" err="1"/>
              <a:t>dùng</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0" indent="0">
              <a:buNone/>
            </a:pPr>
            <a:r>
              <a:rPr lang="vi-VN"/>
              <a:t>Đối với </a:t>
            </a:r>
            <a:r>
              <a:rPr lang="vi-VN" b="1"/>
              <a:t>Person</a:t>
            </a:r>
            <a:r>
              <a:rPr lang="vi-VN"/>
              <a:t>:</a:t>
            </a:r>
          </a:p>
          <a:p>
            <a:r>
              <a:rPr lang="en-US"/>
              <a:t>L</a:t>
            </a:r>
            <a:r>
              <a:rPr lang="vi-VN"/>
              <a:t>à một lớp trừu tượng</a:t>
            </a:r>
            <a:r>
              <a:rPr lang="en-US"/>
              <a:t> </a:t>
            </a:r>
            <a:r>
              <a:rPr lang="vi-VN"/>
              <a:t>biểu diễn các đối tượng tham gia trong hệ thống, gồm các đặc điểm và hành vi chung cho tất cả các loại người dùng (Admin, Employee, và Customer).</a:t>
            </a:r>
          </a:p>
          <a:p>
            <a:r>
              <a:rPr lang="vi-VN"/>
              <a:t>Các thông tin chung:</a:t>
            </a:r>
          </a:p>
          <a:p>
            <a:pPr lvl="1"/>
            <a:r>
              <a:rPr lang="vi-VN"/>
              <a:t>ID người dùng</a:t>
            </a:r>
            <a:endParaRPr lang="en-US"/>
          </a:p>
          <a:p>
            <a:pPr lvl="1"/>
            <a:r>
              <a:rPr lang="vi-VN"/>
              <a:t>Tên đầy đủ</a:t>
            </a:r>
          </a:p>
          <a:p>
            <a:pPr lvl="1"/>
            <a:r>
              <a:rPr lang="vi-VN"/>
              <a:t>Địa chỉ email</a:t>
            </a:r>
          </a:p>
          <a:p>
            <a:pPr lvl="1"/>
            <a:r>
              <a:rPr lang="vi-VN"/>
              <a:t>Số điện thoại</a:t>
            </a:r>
          </a:p>
          <a:p>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221433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4430768-B4D4-0A40-BB87-FE4E9423E464}"/>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DC46AD5-FEE1-A3F2-ABBC-7D28DD549951}"/>
              </a:ext>
            </a:extLst>
          </p:cNvPr>
          <p:cNvSpPr>
            <a:spLocks noGrp="1"/>
          </p:cNvSpPr>
          <p:nvPr>
            <p:ph type="title"/>
          </p:nvPr>
        </p:nvSpPr>
        <p:spPr/>
        <p:txBody>
          <a:bodyPr/>
          <a:lstStyle/>
          <a:p>
            <a:r>
              <a:rPr lang="en-US"/>
              <a:t>1.2. </a:t>
            </a:r>
            <a:r>
              <a:rPr lang="en-US" err="1"/>
              <a:t>Phân</a:t>
            </a:r>
            <a:r>
              <a:rPr lang="en-US"/>
              <a:t> </a:t>
            </a:r>
            <a:r>
              <a:rPr lang="en-US" err="1"/>
              <a:t>quyền</a:t>
            </a:r>
            <a:r>
              <a:rPr lang="en-US"/>
              <a:t> </a:t>
            </a:r>
            <a:r>
              <a:rPr lang="en-US" err="1"/>
              <a:t>người</a:t>
            </a:r>
            <a:r>
              <a:rPr lang="en-US"/>
              <a:t> </a:t>
            </a:r>
            <a:r>
              <a:rPr lang="en-US" err="1"/>
              <a:t>dùng</a:t>
            </a:r>
            <a:endParaRPr lang="en-US"/>
          </a:p>
        </p:txBody>
      </p:sp>
      <p:sp>
        <p:nvSpPr>
          <p:cNvPr id="4" name="Content Placeholder 3">
            <a:extLst>
              <a:ext uri="{FF2B5EF4-FFF2-40B4-BE49-F238E27FC236}">
                <a16:creationId xmlns:a16="http://schemas.microsoft.com/office/drawing/2014/main" id="{D627901D-C843-D4E0-1D36-57FA510094A8}"/>
              </a:ext>
            </a:extLst>
          </p:cNvPr>
          <p:cNvSpPr>
            <a:spLocks noGrp="1"/>
          </p:cNvSpPr>
          <p:nvPr>
            <p:ph sz="quarter" idx="13"/>
          </p:nvPr>
        </p:nvSpPr>
        <p:spPr/>
        <p:txBody>
          <a:bodyPr/>
          <a:lstStyle/>
          <a:p>
            <a:pPr marL="0" indent="0">
              <a:buNone/>
            </a:pPr>
            <a:r>
              <a:rPr lang="vi-VN"/>
              <a:t>Đối với </a:t>
            </a:r>
            <a:r>
              <a:rPr lang="vi-VN" b="1"/>
              <a:t>Admin</a:t>
            </a:r>
            <a:r>
              <a:rPr lang="vi-VN"/>
              <a:t>:</a:t>
            </a:r>
          </a:p>
          <a:p>
            <a:r>
              <a:rPr lang="vi-VN"/>
              <a:t>Quản lý tài khoản</a:t>
            </a:r>
          </a:p>
          <a:p>
            <a:r>
              <a:rPr lang="vi-VN"/>
              <a:t>Quản lý sách</a:t>
            </a:r>
          </a:p>
          <a:p>
            <a:pPr marL="0" indent="0">
              <a:buNone/>
            </a:pPr>
            <a:r>
              <a:rPr lang="vi-VN"/>
              <a:t>Đối với </a:t>
            </a:r>
            <a:r>
              <a:rPr lang="vi-VN" b="1"/>
              <a:t>Employee</a:t>
            </a:r>
            <a:r>
              <a:rPr lang="vi-VN"/>
              <a:t> (Nhân viên):</a:t>
            </a:r>
          </a:p>
          <a:p>
            <a:r>
              <a:rPr lang="vi-VN"/>
              <a:t>Tiếp nhận sách</a:t>
            </a:r>
          </a:p>
          <a:p>
            <a:r>
              <a:rPr lang="vi-VN"/>
              <a:t>Tra cứu đơn</a:t>
            </a:r>
          </a:p>
          <a:p>
            <a:r>
              <a:rPr lang="vi-VN"/>
              <a:t>Quản lý đơn mượn</a:t>
            </a:r>
          </a:p>
          <a:p>
            <a:pPr marL="0" indent="0">
              <a:buNone/>
            </a:pPr>
            <a:r>
              <a:rPr lang="vi-VN"/>
              <a:t>Đối với </a:t>
            </a:r>
            <a:r>
              <a:rPr lang="vi-VN" b="1"/>
              <a:t>Customer</a:t>
            </a:r>
            <a:r>
              <a:rPr lang="vi-VN"/>
              <a:t> (Khách hàng):</a:t>
            </a:r>
          </a:p>
          <a:p>
            <a:r>
              <a:rPr lang="vi-VN"/>
              <a:t>Tìm kiếm sách</a:t>
            </a:r>
          </a:p>
          <a:p>
            <a:r>
              <a:rPr lang="vi-VN"/>
              <a:t>Mượn sách</a:t>
            </a:r>
          </a:p>
          <a:p>
            <a:endParaRPr lang="en-US"/>
          </a:p>
        </p:txBody>
      </p:sp>
    </p:spTree>
    <p:extLst>
      <p:ext uri="{BB962C8B-B14F-4D97-AF65-F5344CB8AC3E}">
        <p14:creationId xmlns:p14="http://schemas.microsoft.com/office/powerpoint/2010/main" val="1868420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282AB8-39F8-D1D7-DB6F-5B274F589644}"/>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AB599987-AB49-BCB5-18E9-991D683BD259}"/>
              </a:ext>
            </a:extLst>
          </p:cNvPr>
          <p:cNvSpPr>
            <a:spLocks noGrp="1"/>
          </p:cNvSpPr>
          <p:nvPr>
            <p:ph type="title"/>
          </p:nvPr>
        </p:nvSpPr>
        <p:spPr/>
        <p:txBody>
          <a:bodyPr/>
          <a:lstStyle/>
          <a:p>
            <a:r>
              <a:rPr lang="en-US"/>
              <a:t>2. </a:t>
            </a:r>
            <a:r>
              <a:rPr lang="en-US" err="1"/>
              <a:t>Biểu</a:t>
            </a:r>
            <a:r>
              <a:rPr lang="en-US"/>
              <a:t> </a:t>
            </a:r>
            <a:r>
              <a:rPr lang="en-US" err="1"/>
              <a:t>đồ</a:t>
            </a:r>
            <a:r>
              <a:rPr lang="en-US"/>
              <a:t> use case</a:t>
            </a:r>
          </a:p>
        </p:txBody>
      </p:sp>
      <p:sp>
        <p:nvSpPr>
          <p:cNvPr id="4" name="Content Placeholder 3">
            <a:extLst>
              <a:ext uri="{FF2B5EF4-FFF2-40B4-BE49-F238E27FC236}">
                <a16:creationId xmlns:a16="http://schemas.microsoft.com/office/drawing/2014/main" id="{AA04DCDF-4B3A-CFC7-78EF-6EA0A9AC8CCA}"/>
              </a:ext>
            </a:extLst>
          </p:cNvPr>
          <p:cNvSpPr>
            <a:spLocks noGrp="1"/>
          </p:cNvSpPr>
          <p:nvPr>
            <p:ph sz="quarter" idx="13"/>
          </p:nvPr>
        </p:nvSpPr>
        <p:spPr/>
        <p:txBody>
          <a:bodyPr/>
          <a:lstStyle/>
          <a:p>
            <a:r>
              <a:rPr lang="en-US"/>
              <a:t>2.1. </a:t>
            </a:r>
            <a:r>
              <a:rPr lang="en-US" err="1"/>
              <a:t>Biểu</a:t>
            </a:r>
            <a:r>
              <a:rPr lang="en-US"/>
              <a:t> </a:t>
            </a:r>
            <a:r>
              <a:rPr lang="en-US" err="1"/>
              <a:t>đồ</a:t>
            </a:r>
            <a:r>
              <a:rPr lang="en-US"/>
              <a:t> use case </a:t>
            </a:r>
            <a:r>
              <a:rPr lang="en-US" err="1"/>
              <a:t>tổng</a:t>
            </a:r>
            <a:r>
              <a:rPr lang="en-US"/>
              <a:t> </a:t>
            </a:r>
            <a:r>
              <a:rPr lang="en-US" err="1"/>
              <a:t>quan</a:t>
            </a:r>
            <a:endParaRPr lang="en-US"/>
          </a:p>
          <a:p>
            <a:r>
              <a:rPr lang="en-US"/>
              <a:t>2.2. </a:t>
            </a:r>
            <a:r>
              <a:rPr lang="en-US" err="1"/>
              <a:t>Biểu</a:t>
            </a:r>
            <a:r>
              <a:rPr lang="en-US"/>
              <a:t> </a:t>
            </a:r>
            <a:r>
              <a:rPr lang="en-US" err="1"/>
              <a:t>đồ</a:t>
            </a:r>
            <a:r>
              <a:rPr lang="en-US"/>
              <a:t> use case </a:t>
            </a:r>
            <a:r>
              <a:rPr lang="en-US" err="1"/>
              <a:t>phân</a:t>
            </a:r>
            <a:r>
              <a:rPr lang="en-US"/>
              <a:t> </a:t>
            </a:r>
            <a:r>
              <a:rPr lang="en-US" err="1"/>
              <a:t>rã</a:t>
            </a:r>
            <a:r>
              <a:rPr lang="en-US"/>
              <a:t> </a:t>
            </a:r>
            <a:r>
              <a:rPr lang="en-US" err="1"/>
              <a:t>mức</a:t>
            </a:r>
            <a:r>
              <a:rPr lang="en-US"/>
              <a:t> 2</a:t>
            </a:r>
          </a:p>
        </p:txBody>
      </p:sp>
    </p:spTree>
    <p:extLst>
      <p:ext uri="{BB962C8B-B14F-4D97-AF65-F5344CB8AC3E}">
        <p14:creationId xmlns:p14="http://schemas.microsoft.com/office/powerpoint/2010/main" val="2416396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204C4178FE984FA67573495BBC3FF6" ma:contentTypeVersion="14" ma:contentTypeDescription="Create a new document." ma:contentTypeScope="" ma:versionID="9466403ee7f0240bd7a963cffe5cf774">
  <xsd:schema xmlns:xsd="http://www.w3.org/2001/XMLSchema" xmlns:xs="http://www.w3.org/2001/XMLSchema" xmlns:p="http://schemas.microsoft.com/office/2006/metadata/properties" xmlns:ns3="c240a0c8-d45c-4ab7-9469-3a0ee2ec1550" xmlns:ns4="cd08e727-9fc4-4861-afe5-2a5b8b7f9ae5" targetNamespace="http://schemas.microsoft.com/office/2006/metadata/properties" ma:root="true" ma:fieldsID="a2e733178a19ae01f4bb11cfdc11cfb6" ns3:_="" ns4:_="">
    <xsd:import namespace="c240a0c8-d45c-4ab7-9469-3a0ee2ec1550"/>
    <xsd:import namespace="cd08e727-9fc4-4861-afe5-2a5b8b7f9ae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LengthInSeconds" minOccurs="0"/>
                <xsd:element ref="ns3:MediaServiceObjectDetectorVersions" minOccurs="0"/>
                <xsd:element ref="ns3:_activity"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40a0c8-d45c-4ab7-9469-3a0ee2ec15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08e727-9fc4-4861-afe5-2a5b8b7f9ae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240a0c8-d45c-4ab7-9469-3a0ee2ec1550" xsi:nil="true"/>
  </documentManagement>
</p:properties>
</file>

<file path=customXml/itemProps1.xml><?xml version="1.0" encoding="utf-8"?>
<ds:datastoreItem xmlns:ds="http://schemas.openxmlformats.org/officeDocument/2006/customXml" ds:itemID="{F85EBCEA-5AD1-4CA0-9E66-7076803B4437}">
  <ds:schemaRefs>
    <ds:schemaRef ds:uri="c240a0c8-d45c-4ab7-9469-3a0ee2ec1550"/>
    <ds:schemaRef ds:uri="cd08e727-9fc4-4861-afe5-2a5b8b7f9a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E07D34B-330B-4D55-9618-C847FB5031CE}">
  <ds:schemaRefs>
    <ds:schemaRef ds:uri="http://schemas.microsoft.com/sharepoint/v3/contenttype/forms"/>
  </ds:schemaRefs>
</ds:datastoreItem>
</file>

<file path=customXml/itemProps3.xml><?xml version="1.0" encoding="utf-8"?>
<ds:datastoreItem xmlns:ds="http://schemas.openxmlformats.org/officeDocument/2006/customXml" ds:itemID="{802B1491-9BC4-4DFA-A7E1-0736896F0F2E}">
  <ds:schemaRefs>
    <ds:schemaRef ds:uri="http://schemas.microsoft.com/office/2006/metadata/properties"/>
    <ds:schemaRef ds:uri="http://purl.org/dc/elements/1.1/"/>
    <ds:schemaRef ds:uri="http://www.w3.org/XML/1998/namespace"/>
    <ds:schemaRef ds:uri="c240a0c8-d45c-4ab7-9469-3a0ee2ec1550"/>
    <ds:schemaRef ds:uri="http://schemas.microsoft.com/office/2006/documentManagement/types"/>
    <ds:schemaRef ds:uri="cd08e727-9fc4-4861-afe5-2a5b8b7f9ae5"/>
    <ds:schemaRef ds:uri="http://purl.org/dc/term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1961</Words>
  <Application>Microsoft Office PowerPoint</Application>
  <PresentationFormat>Widescreen</PresentationFormat>
  <Paragraphs>206</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Lato</vt:lpstr>
      <vt:lpstr>Office Theme</vt:lpstr>
      <vt:lpstr>PowerPoint Presentation</vt:lpstr>
      <vt:lpstr>PowerPoint Presentation</vt:lpstr>
      <vt:lpstr>CHƯƠNG 1. KHẢO SÁT, ĐẶC TẢ YÊU CẦU BÀI TOÁN</vt:lpstr>
      <vt:lpstr>1. Mô tả yêu cầu bài toán</vt:lpstr>
      <vt:lpstr>1.1. Các chức năng chính</vt:lpstr>
      <vt:lpstr>1.1. Các chức năng chính</vt:lpstr>
      <vt:lpstr>1.2. Phân quyền người dùng</vt:lpstr>
      <vt:lpstr>1.2. Phân quyền người dùng</vt:lpstr>
      <vt:lpstr>2. Biểu đồ use case</vt:lpstr>
      <vt:lpstr>2.1. Biểu đồ use case tổng quan</vt:lpstr>
      <vt:lpstr>2.2. Biểu đồ use case phân rã mức 2</vt:lpstr>
      <vt:lpstr>2.2. Biểu đồ use case phân rã mức 2</vt:lpstr>
      <vt:lpstr>2.2. Biểu đồ use case phân rã mức 2</vt:lpstr>
      <vt:lpstr>CHƯƠNG 2. THIẾT KẾ CHƯƠNG TRÌNH</vt:lpstr>
      <vt:lpstr>1. Thiết kế kiến trúc</vt:lpstr>
      <vt:lpstr>2. Thiết kế cơ sở dữ liệu</vt:lpstr>
      <vt:lpstr>2.1. Sơ đồ thực thể liên kết</vt:lpstr>
      <vt:lpstr>2.2. Mô hình dữ liệu quan hệ</vt:lpstr>
      <vt:lpstr>3. Thiết kế chi tiết các gói</vt:lpstr>
      <vt:lpstr>3. Thiết kế chi tiết các gói</vt:lpstr>
      <vt:lpstr>3. Thiết kế chi tiết các gói</vt:lpstr>
      <vt:lpstr>3. Thiết kế chi tiết các gói</vt:lpstr>
      <vt:lpstr>4. Thiết kế chi tiết lớp</vt:lpstr>
      <vt:lpstr>4. Thiết kế chi tiết lớp</vt:lpstr>
      <vt:lpstr>4. Thiết kế chi tiết lớp</vt:lpstr>
      <vt:lpstr>4. Thiết kế chi tiết lớp</vt:lpstr>
      <vt:lpstr>CHƯƠNG 3. CÁC ĐẶC TÍNH HƯỚNG ĐỐI TƯỢNG</vt:lpstr>
      <vt:lpstr>Chương 3. Các đặc tính hướng đối tượng</vt:lpstr>
      <vt:lpstr>1. Tính kế thừa</vt:lpstr>
      <vt:lpstr>2. Tính đóng gói</vt:lpstr>
      <vt:lpstr>2. Tính đóng gói</vt:lpstr>
      <vt:lpstr>3. Tính trừu tượng</vt:lpstr>
      <vt:lpstr>3. Tính trừu tượng</vt:lpstr>
      <vt:lpstr>3. Tính trừu tượng</vt:lpstr>
      <vt:lpstr>3. Tính trừu tượng</vt:lpstr>
      <vt:lpstr>4. Tính đa hình</vt:lpstr>
      <vt:lpstr>4. Tính đa hình</vt:lpstr>
      <vt:lpstr>4. Tính đa hình</vt:lpstr>
      <vt:lpstr>5. Mẫu thiết kế Singleton</vt:lpstr>
      <vt:lpstr>CHƯƠNG 4. CÔNG NGHỆ SỬ DỤNG</vt:lpstr>
      <vt:lpstr>PowerPoint Presentation</vt:lpstr>
      <vt:lpstr>CHƯƠNG 5. KẾT LUẬN VÀ HƯỚNG PHÁT TRIỂN</vt:lpstr>
      <vt:lpstr>1. Kết luận</vt:lpstr>
      <vt:lpstr>2. Ưu điểm</vt:lpstr>
      <vt:lpstr>3. Nhược điểm</vt:lpstr>
      <vt:lpstr>4. Hướng phát triển</vt:lpstr>
      <vt:lpstr>CHƯƠNG 6. DEMO CHƯƠNG TRÌNH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Pham Tran Nguyen Phu 20226120</cp:lastModifiedBy>
  <cp:revision>2</cp:revision>
  <dcterms:created xsi:type="dcterms:W3CDTF">2021-05-28T04:32:29Z</dcterms:created>
  <dcterms:modified xsi:type="dcterms:W3CDTF">2025-01-07T13:47:41Z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0x01010058204C4178FE984FA67573495BBC3FF6</vt:lpwstr>
  </property>
</Properties>
</file>